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23" r:id="rId5"/>
  </p:sldMasterIdLst>
  <p:notesMasterIdLst>
    <p:notesMasterId r:id="rId71"/>
  </p:notesMasterIdLst>
  <p:handoutMasterIdLst>
    <p:handoutMasterId r:id="rId72"/>
  </p:handoutMasterIdLst>
  <p:sldIdLst>
    <p:sldId id="348" r:id="rId6"/>
    <p:sldId id="259"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80" r:id="rId21"/>
    <p:sldId id="330" r:id="rId22"/>
    <p:sldId id="277" r:id="rId23"/>
    <p:sldId id="279" r:id="rId24"/>
    <p:sldId id="281" r:id="rId25"/>
    <p:sldId id="282" r:id="rId26"/>
    <p:sldId id="283" r:id="rId27"/>
    <p:sldId id="331" r:id="rId28"/>
    <p:sldId id="285" r:id="rId29"/>
    <p:sldId id="284" r:id="rId30"/>
    <p:sldId id="286" r:id="rId31"/>
    <p:sldId id="287" r:id="rId32"/>
    <p:sldId id="288" r:id="rId33"/>
    <p:sldId id="322" r:id="rId34"/>
    <p:sldId id="332" r:id="rId35"/>
    <p:sldId id="290" r:id="rId36"/>
    <p:sldId id="341" r:id="rId37"/>
    <p:sldId id="342" r:id="rId38"/>
    <p:sldId id="294" r:id="rId39"/>
    <p:sldId id="295" r:id="rId40"/>
    <p:sldId id="296" r:id="rId41"/>
    <p:sldId id="297" r:id="rId42"/>
    <p:sldId id="298" r:id="rId43"/>
    <p:sldId id="299" r:id="rId44"/>
    <p:sldId id="300" r:id="rId45"/>
    <p:sldId id="301" r:id="rId46"/>
    <p:sldId id="303" r:id="rId47"/>
    <p:sldId id="304" r:id="rId48"/>
    <p:sldId id="302" r:id="rId49"/>
    <p:sldId id="305" r:id="rId50"/>
    <p:sldId id="306" r:id="rId51"/>
    <p:sldId id="307" r:id="rId52"/>
    <p:sldId id="343" r:id="rId53"/>
    <p:sldId id="337" r:id="rId54"/>
    <p:sldId id="338" r:id="rId55"/>
    <p:sldId id="339" r:id="rId56"/>
    <p:sldId id="340" r:id="rId57"/>
    <p:sldId id="309" r:id="rId58"/>
    <p:sldId id="310" r:id="rId59"/>
    <p:sldId id="334" r:id="rId60"/>
    <p:sldId id="335" r:id="rId61"/>
    <p:sldId id="333" r:id="rId62"/>
    <p:sldId id="313" r:id="rId63"/>
    <p:sldId id="323" r:id="rId64"/>
    <p:sldId id="324" r:id="rId65"/>
    <p:sldId id="325" r:id="rId66"/>
    <p:sldId id="326" r:id="rId67"/>
    <p:sldId id="327" r:id="rId68"/>
    <p:sldId id="328" r:id="rId69"/>
    <p:sldId id="329" r:id="rId70"/>
  </p:sldIdLst>
  <p:sldSz cx="9144000" cy="6858000" type="screen4x3"/>
  <p:notesSz cx="7315200" cy="96012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62FE4-9F4B-4A3D-AE37-5A6C1FB27008}" v="2" dt="2021-01-25T20:16:43.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397"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5251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gs" Target="tags/tag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36162FE4-9F4B-4A3D-AE37-5A6C1FB27008}"/>
    <pc:docChg chg="delSld modSld sldOrd delMainMaster">
      <pc:chgData name="Curtis R. Devillers" userId="e13660d1-5c8f-4d58-b997-cf7d5f8eeb3c" providerId="ADAL" clId="{36162FE4-9F4B-4A3D-AE37-5A6C1FB27008}" dt="2021-01-25T20:17:05.907" v="39" actId="2696"/>
      <pc:docMkLst>
        <pc:docMk/>
      </pc:docMkLst>
      <pc:sldChg chg="del">
        <pc:chgData name="Curtis R. Devillers" userId="e13660d1-5c8f-4d58-b997-cf7d5f8eeb3c" providerId="ADAL" clId="{36162FE4-9F4B-4A3D-AE37-5A6C1FB27008}" dt="2021-01-25T16:41:43.501" v="2" actId="2696"/>
        <pc:sldMkLst>
          <pc:docMk/>
          <pc:sldMk cId="1600181704" sldId="258"/>
        </pc:sldMkLst>
      </pc:sldChg>
      <pc:sldChg chg="del ord">
        <pc:chgData name="Curtis R. Devillers" userId="e13660d1-5c8f-4d58-b997-cf7d5f8eeb3c" providerId="ADAL" clId="{36162FE4-9F4B-4A3D-AE37-5A6C1FB27008}" dt="2021-01-25T20:17:05.907" v="39" actId="2696"/>
        <pc:sldMkLst>
          <pc:docMk/>
          <pc:sldMk cId="3130105123" sldId="344"/>
        </pc:sldMkLst>
      </pc:sldChg>
      <pc:sldChg chg="modSp mod">
        <pc:chgData name="Curtis R. Devillers" userId="e13660d1-5c8f-4d58-b997-cf7d5f8eeb3c" providerId="ADAL" clId="{36162FE4-9F4B-4A3D-AE37-5A6C1FB27008}" dt="2021-01-25T20:17:00.592" v="38" actId="20577"/>
        <pc:sldMkLst>
          <pc:docMk/>
          <pc:sldMk cId="266098246" sldId="348"/>
        </pc:sldMkLst>
        <pc:spChg chg="mod">
          <ac:chgData name="Curtis R. Devillers" userId="e13660d1-5c8f-4d58-b997-cf7d5f8eeb3c" providerId="ADAL" clId="{36162FE4-9F4B-4A3D-AE37-5A6C1FB27008}" dt="2021-01-25T20:17:00.592" v="38" actId="20577"/>
          <ac:spMkLst>
            <pc:docMk/>
            <pc:sldMk cId="266098246" sldId="348"/>
            <ac:spMk id="6" creationId="{3BDE4E6A-7AC5-4CB3-96DE-35122B3B360F}"/>
          </ac:spMkLst>
        </pc:spChg>
      </pc:sldChg>
      <pc:sldMasterChg chg="del delSldLayout">
        <pc:chgData name="Curtis R. Devillers" userId="e13660d1-5c8f-4d58-b997-cf7d5f8eeb3c" providerId="ADAL" clId="{36162FE4-9F4B-4A3D-AE37-5A6C1FB27008}" dt="2021-01-25T20:17:05.907" v="39" actId="2696"/>
        <pc:sldMasterMkLst>
          <pc:docMk/>
          <pc:sldMasterMk cId="2301626304" sldId="2147483711"/>
        </pc:sldMasterMkLst>
        <pc:sldLayoutChg chg="del">
          <pc:chgData name="Curtis R. Devillers" userId="e13660d1-5c8f-4d58-b997-cf7d5f8eeb3c" providerId="ADAL" clId="{36162FE4-9F4B-4A3D-AE37-5A6C1FB27008}" dt="2021-01-25T20:17:05.907" v="39" actId="2696"/>
          <pc:sldLayoutMkLst>
            <pc:docMk/>
            <pc:sldMasterMk cId="2301626304" sldId="2147483711"/>
            <pc:sldLayoutMk cId="3282705661" sldId="2147483712"/>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2254433004" sldId="2147483713"/>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4102204160" sldId="2147483714"/>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1318728003" sldId="2147483715"/>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3697149355" sldId="2147483716"/>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169786832" sldId="2147483717"/>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414799108" sldId="2147483718"/>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1099700787" sldId="2147483719"/>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3344254579" sldId="2147483720"/>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2326800191" sldId="2147483721"/>
          </pc:sldLayoutMkLst>
        </pc:sldLayoutChg>
        <pc:sldLayoutChg chg="del">
          <pc:chgData name="Curtis R. Devillers" userId="e13660d1-5c8f-4d58-b997-cf7d5f8eeb3c" providerId="ADAL" clId="{36162FE4-9F4B-4A3D-AE37-5A6C1FB27008}" dt="2021-01-25T20:17:05.907" v="39" actId="2696"/>
          <pc:sldLayoutMkLst>
            <pc:docMk/>
            <pc:sldMasterMk cId="2301626304" sldId="2147483711"/>
            <pc:sldLayoutMk cId="2972550627" sldId="2147483722"/>
          </pc:sldLayoutMkLst>
        </pc:sldLayoutChg>
      </pc:sldMasterChg>
    </pc:docChg>
  </pc:docChgLst>
  <pc:docChgLst>
    <pc:chgData name="Maggie Cleveland" userId="d9d562aa-3bbd-418d-9b63-fb9b2eb9c73b" providerId="ADAL" clId="{C1F041B2-EB51-4D1F-9B08-23A5BE907287}"/>
    <pc:docChg chg="custSel modSld">
      <pc:chgData name="Maggie Cleveland" userId="d9d562aa-3bbd-418d-9b63-fb9b2eb9c73b" providerId="ADAL" clId="{C1F041B2-EB51-4D1F-9B08-23A5BE907287}" dt="2020-06-15T18:21:52.326" v="229" actId="20577"/>
      <pc:docMkLst>
        <pc:docMk/>
      </pc:docMkLst>
      <pc:sldChg chg="modSp mod">
        <pc:chgData name="Maggie Cleveland" userId="d9d562aa-3bbd-418d-9b63-fb9b2eb9c73b" providerId="ADAL" clId="{C1F041B2-EB51-4D1F-9B08-23A5BE907287}" dt="2020-06-15T16:10:59.250" v="1" actId="20577"/>
        <pc:sldMkLst>
          <pc:docMk/>
          <pc:sldMk cId="1600181704" sldId="258"/>
        </pc:sldMkLst>
        <pc:spChg chg="mod">
          <ac:chgData name="Maggie Cleveland" userId="d9d562aa-3bbd-418d-9b63-fb9b2eb9c73b" providerId="ADAL" clId="{C1F041B2-EB51-4D1F-9B08-23A5BE907287}" dt="2020-06-15T16:10:59.250" v="1" actId="20577"/>
          <ac:spMkLst>
            <pc:docMk/>
            <pc:sldMk cId="1600181704" sldId="258"/>
            <ac:spMk id="5" creationId="{00000000-0000-0000-0000-000000000000}"/>
          </ac:spMkLst>
        </pc:spChg>
      </pc:sldChg>
      <pc:sldChg chg="modSp mod modNotesTx">
        <pc:chgData name="Maggie Cleveland" userId="d9d562aa-3bbd-418d-9b63-fb9b2eb9c73b" providerId="ADAL" clId="{C1F041B2-EB51-4D1F-9B08-23A5BE907287}" dt="2020-06-15T16:12:17.613" v="45" actId="20577"/>
        <pc:sldMkLst>
          <pc:docMk/>
          <pc:sldMk cId="1712778866" sldId="261"/>
        </pc:sldMkLst>
        <pc:spChg chg="mod">
          <ac:chgData name="Maggie Cleveland" userId="d9d562aa-3bbd-418d-9b63-fb9b2eb9c73b" providerId="ADAL" clId="{C1F041B2-EB51-4D1F-9B08-23A5BE907287}" dt="2020-06-15T16:12:17.613" v="45" actId="20577"/>
          <ac:spMkLst>
            <pc:docMk/>
            <pc:sldMk cId="1712778866" sldId="261"/>
            <ac:spMk id="3" creationId="{00000000-0000-0000-0000-000000000000}"/>
          </ac:spMkLst>
        </pc:spChg>
      </pc:sldChg>
      <pc:sldChg chg="modSp mod">
        <pc:chgData name="Maggie Cleveland" userId="d9d562aa-3bbd-418d-9b63-fb9b2eb9c73b" providerId="ADAL" clId="{C1F041B2-EB51-4D1F-9B08-23A5BE907287}" dt="2020-06-15T16:12:54.920" v="46" actId="20577"/>
        <pc:sldMkLst>
          <pc:docMk/>
          <pc:sldMk cId="3066489044" sldId="264"/>
        </pc:sldMkLst>
        <pc:spChg chg="mod">
          <ac:chgData name="Maggie Cleveland" userId="d9d562aa-3bbd-418d-9b63-fb9b2eb9c73b" providerId="ADAL" clId="{C1F041B2-EB51-4D1F-9B08-23A5BE907287}" dt="2020-06-15T16:12:54.920" v="46" actId="20577"/>
          <ac:spMkLst>
            <pc:docMk/>
            <pc:sldMk cId="3066489044" sldId="264"/>
            <ac:spMk id="3" creationId="{00000000-0000-0000-0000-000000000000}"/>
          </ac:spMkLst>
        </pc:spChg>
      </pc:sldChg>
      <pc:sldChg chg="modSp mod modNotesTx">
        <pc:chgData name="Maggie Cleveland" userId="d9d562aa-3bbd-418d-9b63-fb9b2eb9c73b" providerId="ADAL" clId="{C1F041B2-EB51-4D1F-9B08-23A5BE907287}" dt="2020-06-15T16:14:11.360" v="54" actId="20577"/>
        <pc:sldMkLst>
          <pc:docMk/>
          <pc:sldMk cId="3479635905" sldId="266"/>
        </pc:sldMkLst>
        <pc:spChg chg="mod">
          <ac:chgData name="Maggie Cleveland" userId="d9d562aa-3bbd-418d-9b63-fb9b2eb9c73b" providerId="ADAL" clId="{C1F041B2-EB51-4D1F-9B08-23A5BE907287}" dt="2020-06-15T16:13:47.126" v="50" actId="20577"/>
          <ac:spMkLst>
            <pc:docMk/>
            <pc:sldMk cId="3479635905" sldId="266"/>
            <ac:spMk id="11" creationId="{00000000-0000-0000-0000-000000000000}"/>
          </ac:spMkLst>
        </pc:spChg>
      </pc:sldChg>
      <pc:sldChg chg="modSp mod">
        <pc:chgData name="Maggie Cleveland" userId="d9d562aa-3bbd-418d-9b63-fb9b2eb9c73b" providerId="ADAL" clId="{C1F041B2-EB51-4D1F-9B08-23A5BE907287}" dt="2020-06-15T16:14:47.557" v="70" actId="20577"/>
        <pc:sldMkLst>
          <pc:docMk/>
          <pc:sldMk cId="2058588836" sldId="270"/>
        </pc:sldMkLst>
        <pc:spChg chg="mod">
          <ac:chgData name="Maggie Cleveland" userId="d9d562aa-3bbd-418d-9b63-fb9b2eb9c73b" providerId="ADAL" clId="{C1F041B2-EB51-4D1F-9B08-23A5BE907287}" dt="2020-06-15T16:14:47.557" v="70" actId="20577"/>
          <ac:spMkLst>
            <pc:docMk/>
            <pc:sldMk cId="2058588836" sldId="270"/>
            <ac:spMk id="3" creationId="{00000000-0000-0000-0000-000000000000}"/>
          </ac:spMkLst>
        </pc:spChg>
      </pc:sldChg>
      <pc:sldChg chg="modSp mod">
        <pc:chgData name="Maggie Cleveland" userId="d9d562aa-3bbd-418d-9b63-fb9b2eb9c73b" providerId="ADAL" clId="{C1F041B2-EB51-4D1F-9B08-23A5BE907287}" dt="2020-06-15T16:15:25.709" v="82" actId="20577"/>
        <pc:sldMkLst>
          <pc:docMk/>
          <pc:sldMk cId="1046996071" sldId="272"/>
        </pc:sldMkLst>
        <pc:spChg chg="mod">
          <ac:chgData name="Maggie Cleveland" userId="d9d562aa-3bbd-418d-9b63-fb9b2eb9c73b" providerId="ADAL" clId="{C1F041B2-EB51-4D1F-9B08-23A5BE907287}" dt="2020-06-15T16:15:25.709" v="82" actId="20577"/>
          <ac:spMkLst>
            <pc:docMk/>
            <pc:sldMk cId="1046996071" sldId="272"/>
            <ac:spMk id="9" creationId="{00000000-0000-0000-0000-000000000000}"/>
          </ac:spMkLst>
        </pc:spChg>
      </pc:sldChg>
      <pc:sldChg chg="modSp mod">
        <pc:chgData name="Maggie Cleveland" userId="d9d562aa-3bbd-418d-9b63-fb9b2eb9c73b" providerId="ADAL" clId="{C1F041B2-EB51-4D1F-9B08-23A5BE907287}" dt="2020-06-15T16:15:44.078" v="86" actId="20577"/>
        <pc:sldMkLst>
          <pc:docMk/>
          <pc:sldMk cId="1907265293" sldId="273"/>
        </pc:sldMkLst>
        <pc:spChg chg="mod">
          <ac:chgData name="Maggie Cleveland" userId="d9d562aa-3bbd-418d-9b63-fb9b2eb9c73b" providerId="ADAL" clId="{C1F041B2-EB51-4D1F-9B08-23A5BE907287}" dt="2020-06-15T16:15:44.078" v="86" actId="20577"/>
          <ac:spMkLst>
            <pc:docMk/>
            <pc:sldMk cId="1907265293" sldId="273"/>
            <ac:spMk id="9" creationId="{00000000-0000-0000-0000-000000000000}"/>
          </ac:spMkLst>
        </pc:spChg>
      </pc:sldChg>
      <pc:sldChg chg="modSp mod">
        <pc:chgData name="Maggie Cleveland" userId="d9d562aa-3bbd-418d-9b63-fb9b2eb9c73b" providerId="ADAL" clId="{C1F041B2-EB51-4D1F-9B08-23A5BE907287}" dt="2020-06-15T16:16:33.949" v="107" actId="20577"/>
        <pc:sldMkLst>
          <pc:docMk/>
          <pc:sldMk cId="1753351939" sldId="275"/>
        </pc:sldMkLst>
        <pc:spChg chg="mod">
          <ac:chgData name="Maggie Cleveland" userId="d9d562aa-3bbd-418d-9b63-fb9b2eb9c73b" providerId="ADAL" clId="{C1F041B2-EB51-4D1F-9B08-23A5BE907287}" dt="2020-06-15T16:16:33.949" v="107" actId="20577"/>
          <ac:spMkLst>
            <pc:docMk/>
            <pc:sldMk cId="1753351939" sldId="275"/>
            <ac:spMk id="31747" creationId="{00000000-0000-0000-0000-000000000000}"/>
          </ac:spMkLst>
        </pc:spChg>
      </pc:sldChg>
      <pc:sldChg chg="modSp mod">
        <pc:chgData name="Maggie Cleveland" userId="d9d562aa-3bbd-418d-9b63-fb9b2eb9c73b" providerId="ADAL" clId="{C1F041B2-EB51-4D1F-9B08-23A5BE907287}" dt="2020-06-15T16:17:41.118" v="108" actId="20577"/>
        <pc:sldMkLst>
          <pc:docMk/>
          <pc:sldMk cId="3099204697" sldId="279"/>
        </pc:sldMkLst>
        <pc:spChg chg="mod">
          <ac:chgData name="Maggie Cleveland" userId="d9d562aa-3bbd-418d-9b63-fb9b2eb9c73b" providerId="ADAL" clId="{C1F041B2-EB51-4D1F-9B08-23A5BE907287}" dt="2020-06-15T16:17:41.118" v="108" actId="20577"/>
          <ac:spMkLst>
            <pc:docMk/>
            <pc:sldMk cId="3099204697" sldId="279"/>
            <ac:spMk id="3" creationId="{00000000-0000-0000-0000-000000000000}"/>
          </ac:spMkLst>
        </pc:spChg>
      </pc:sldChg>
      <pc:sldChg chg="modSp mod">
        <pc:chgData name="Maggie Cleveland" userId="d9d562aa-3bbd-418d-9b63-fb9b2eb9c73b" providerId="ADAL" clId="{C1F041B2-EB51-4D1F-9B08-23A5BE907287}" dt="2020-06-15T18:05:39.910" v="109" actId="20577"/>
        <pc:sldMkLst>
          <pc:docMk/>
          <pc:sldMk cId="3999814029" sldId="284"/>
        </pc:sldMkLst>
        <pc:spChg chg="mod">
          <ac:chgData name="Maggie Cleveland" userId="d9d562aa-3bbd-418d-9b63-fb9b2eb9c73b" providerId="ADAL" clId="{C1F041B2-EB51-4D1F-9B08-23A5BE907287}" dt="2020-06-15T18:05:39.910" v="109" actId="20577"/>
          <ac:spMkLst>
            <pc:docMk/>
            <pc:sldMk cId="3999814029" sldId="284"/>
            <ac:spMk id="9" creationId="{00000000-0000-0000-0000-000000000000}"/>
          </ac:spMkLst>
        </pc:spChg>
      </pc:sldChg>
      <pc:sldChg chg="modSp mod">
        <pc:chgData name="Maggie Cleveland" userId="d9d562aa-3bbd-418d-9b63-fb9b2eb9c73b" providerId="ADAL" clId="{C1F041B2-EB51-4D1F-9B08-23A5BE907287}" dt="2020-06-15T18:05:57.774" v="113" actId="20577"/>
        <pc:sldMkLst>
          <pc:docMk/>
          <pc:sldMk cId="1823836304" sldId="286"/>
        </pc:sldMkLst>
        <pc:spChg chg="mod">
          <ac:chgData name="Maggie Cleveland" userId="d9d562aa-3bbd-418d-9b63-fb9b2eb9c73b" providerId="ADAL" clId="{C1F041B2-EB51-4D1F-9B08-23A5BE907287}" dt="2020-06-15T18:05:57.774" v="113" actId="20577"/>
          <ac:spMkLst>
            <pc:docMk/>
            <pc:sldMk cId="1823836304" sldId="286"/>
            <ac:spMk id="3" creationId="{00000000-0000-0000-0000-000000000000}"/>
          </ac:spMkLst>
        </pc:spChg>
      </pc:sldChg>
      <pc:sldChg chg="modSp mod">
        <pc:chgData name="Maggie Cleveland" userId="d9d562aa-3bbd-418d-9b63-fb9b2eb9c73b" providerId="ADAL" clId="{C1F041B2-EB51-4D1F-9B08-23A5BE907287}" dt="2020-06-15T18:06:50.710" v="124" actId="20577"/>
        <pc:sldMkLst>
          <pc:docMk/>
          <pc:sldMk cId="2726786412" sldId="288"/>
        </pc:sldMkLst>
        <pc:spChg chg="mod">
          <ac:chgData name="Maggie Cleveland" userId="d9d562aa-3bbd-418d-9b63-fb9b2eb9c73b" providerId="ADAL" clId="{C1F041B2-EB51-4D1F-9B08-23A5BE907287}" dt="2020-06-15T18:06:50.710" v="124" actId="20577"/>
          <ac:spMkLst>
            <pc:docMk/>
            <pc:sldMk cId="2726786412" sldId="288"/>
            <ac:spMk id="9" creationId="{00000000-0000-0000-0000-000000000000}"/>
          </ac:spMkLst>
        </pc:spChg>
      </pc:sldChg>
      <pc:sldChg chg="modSp mod">
        <pc:chgData name="Maggie Cleveland" userId="d9d562aa-3bbd-418d-9b63-fb9b2eb9c73b" providerId="ADAL" clId="{C1F041B2-EB51-4D1F-9B08-23A5BE907287}" dt="2020-06-15T18:08:47.292" v="145" actId="20577"/>
        <pc:sldMkLst>
          <pc:docMk/>
          <pc:sldMk cId="364751141" sldId="290"/>
        </pc:sldMkLst>
        <pc:spChg chg="mod">
          <ac:chgData name="Maggie Cleveland" userId="d9d562aa-3bbd-418d-9b63-fb9b2eb9c73b" providerId="ADAL" clId="{C1F041B2-EB51-4D1F-9B08-23A5BE907287}" dt="2020-06-15T18:08:47.292" v="145" actId="20577"/>
          <ac:spMkLst>
            <pc:docMk/>
            <pc:sldMk cId="364751141" sldId="290"/>
            <ac:spMk id="3" creationId="{00000000-0000-0000-0000-000000000000}"/>
          </ac:spMkLst>
        </pc:spChg>
      </pc:sldChg>
      <pc:sldChg chg="modSp mod">
        <pc:chgData name="Maggie Cleveland" userId="d9d562aa-3bbd-418d-9b63-fb9b2eb9c73b" providerId="ADAL" clId="{C1F041B2-EB51-4D1F-9B08-23A5BE907287}" dt="2020-06-15T18:10:11.241" v="156" actId="20577"/>
        <pc:sldMkLst>
          <pc:docMk/>
          <pc:sldMk cId="1666126032" sldId="295"/>
        </pc:sldMkLst>
        <pc:spChg chg="mod">
          <ac:chgData name="Maggie Cleveland" userId="d9d562aa-3bbd-418d-9b63-fb9b2eb9c73b" providerId="ADAL" clId="{C1F041B2-EB51-4D1F-9B08-23A5BE907287}" dt="2020-06-15T18:10:11.241" v="156" actId="20577"/>
          <ac:spMkLst>
            <pc:docMk/>
            <pc:sldMk cId="1666126032" sldId="295"/>
            <ac:spMk id="3" creationId="{00000000-0000-0000-0000-000000000000}"/>
          </ac:spMkLst>
        </pc:spChg>
      </pc:sldChg>
      <pc:sldChg chg="modSp mod">
        <pc:chgData name="Maggie Cleveland" userId="d9d562aa-3bbd-418d-9b63-fb9b2eb9c73b" providerId="ADAL" clId="{C1F041B2-EB51-4D1F-9B08-23A5BE907287}" dt="2020-06-15T18:11:48.719" v="167" actId="20577"/>
        <pc:sldMkLst>
          <pc:docMk/>
          <pc:sldMk cId="223699563" sldId="297"/>
        </pc:sldMkLst>
        <pc:spChg chg="mod">
          <ac:chgData name="Maggie Cleveland" userId="d9d562aa-3bbd-418d-9b63-fb9b2eb9c73b" providerId="ADAL" clId="{C1F041B2-EB51-4D1F-9B08-23A5BE907287}" dt="2020-06-15T18:11:48.719" v="167" actId="20577"/>
          <ac:spMkLst>
            <pc:docMk/>
            <pc:sldMk cId="223699563" sldId="297"/>
            <ac:spMk id="3" creationId="{00000000-0000-0000-0000-000000000000}"/>
          </ac:spMkLst>
        </pc:spChg>
      </pc:sldChg>
      <pc:sldChg chg="modSp mod">
        <pc:chgData name="Maggie Cleveland" userId="d9d562aa-3bbd-418d-9b63-fb9b2eb9c73b" providerId="ADAL" clId="{C1F041B2-EB51-4D1F-9B08-23A5BE907287}" dt="2020-06-15T18:13:09.765" v="170" actId="20577"/>
        <pc:sldMkLst>
          <pc:docMk/>
          <pc:sldMk cId="1449292653" sldId="301"/>
        </pc:sldMkLst>
        <pc:spChg chg="mod">
          <ac:chgData name="Maggie Cleveland" userId="d9d562aa-3bbd-418d-9b63-fb9b2eb9c73b" providerId="ADAL" clId="{C1F041B2-EB51-4D1F-9B08-23A5BE907287}" dt="2020-06-15T18:13:09.765" v="170" actId="20577"/>
          <ac:spMkLst>
            <pc:docMk/>
            <pc:sldMk cId="1449292653" sldId="301"/>
            <ac:spMk id="3" creationId="{00000000-0000-0000-0000-000000000000}"/>
          </ac:spMkLst>
        </pc:spChg>
      </pc:sldChg>
      <pc:sldChg chg="modSp mod">
        <pc:chgData name="Maggie Cleveland" userId="d9d562aa-3bbd-418d-9b63-fb9b2eb9c73b" providerId="ADAL" clId="{C1F041B2-EB51-4D1F-9B08-23A5BE907287}" dt="2020-06-15T18:13:36.397" v="171" actId="20577"/>
        <pc:sldMkLst>
          <pc:docMk/>
          <pc:sldMk cId="354008273" sldId="302"/>
        </pc:sldMkLst>
        <pc:spChg chg="mod">
          <ac:chgData name="Maggie Cleveland" userId="d9d562aa-3bbd-418d-9b63-fb9b2eb9c73b" providerId="ADAL" clId="{C1F041B2-EB51-4D1F-9B08-23A5BE907287}" dt="2020-06-15T18:13:36.397" v="171" actId="20577"/>
          <ac:spMkLst>
            <pc:docMk/>
            <pc:sldMk cId="354008273" sldId="302"/>
            <ac:spMk id="3" creationId="{00000000-0000-0000-0000-000000000000}"/>
          </ac:spMkLst>
        </pc:spChg>
      </pc:sldChg>
      <pc:sldChg chg="modSp mod">
        <pc:chgData name="Maggie Cleveland" userId="d9d562aa-3bbd-418d-9b63-fb9b2eb9c73b" providerId="ADAL" clId="{C1F041B2-EB51-4D1F-9B08-23A5BE907287}" dt="2020-06-15T18:18:34.093" v="213" actId="20577"/>
        <pc:sldMkLst>
          <pc:docMk/>
          <pc:sldMk cId="908046789" sldId="309"/>
        </pc:sldMkLst>
        <pc:spChg chg="mod">
          <ac:chgData name="Maggie Cleveland" userId="d9d562aa-3bbd-418d-9b63-fb9b2eb9c73b" providerId="ADAL" clId="{C1F041B2-EB51-4D1F-9B08-23A5BE907287}" dt="2020-06-15T18:18:34.093" v="213" actId="20577"/>
          <ac:spMkLst>
            <pc:docMk/>
            <pc:sldMk cId="908046789" sldId="309"/>
            <ac:spMk id="3" creationId="{00000000-0000-0000-0000-000000000000}"/>
          </ac:spMkLst>
        </pc:spChg>
      </pc:sldChg>
      <pc:sldChg chg="modSp mod">
        <pc:chgData name="Maggie Cleveland" userId="d9d562aa-3bbd-418d-9b63-fb9b2eb9c73b" providerId="ADAL" clId="{C1F041B2-EB51-4D1F-9B08-23A5BE907287}" dt="2020-06-15T18:07:32.758" v="134" actId="20577"/>
        <pc:sldMkLst>
          <pc:docMk/>
          <pc:sldMk cId="4293694130" sldId="322"/>
        </pc:sldMkLst>
        <pc:spChg chg="mod">
          <ac:chgData name="Maggie Cleveland" userId="d9d562aa-3bbd-418d-9b63-fb9b2eb9c73b" providerId="ADAL" clId="{C1F041B2-EB51-4D1F-9B08-23A5BE907287}" dt="2020-06-15T18:07:32.758" v="134" actId="20577"/>
          <ac:spMkLst>
            <pc:docMk/>
            <pc:sldMk cId="4293694130" sldId="322"/>
            <ac:spMk id="10" creationId="{00000000-0000-0000-0000-000000000000}"/>
          </ac:spMkLst>
        </pc:spChg>
      </pc:sldChg>
      <pc:sldChg chg="modSp mod">
        <pc:chgData name="Maggie Cleveland" userId="d9d562aa-3bbd-418d-9b63-fb9b2eb9c73b" providerId="ADAL" clId="{C1F041B2-EB51-4D1F-9B08-23A5BE907287}" dt="2020-06-15T18:21:05.599" v="228" actId="20577"/>
        <pc:sldMkLst>
          <pc:docMk/>
          <pc:sldMk cId="3392263217" sldId="323"/>
        </pc:sldMkLst>
        <pc:spChg chg="mod">
          <ac:chgData name="Maggie Cleveland" userId="d9d562aa-3bbd-418d-9b63-fb9b2eb9c73b" providerId="ADAL" clId="{C1F041B2-EB51-4D1F-9B08-23A5BE907287}" dt="2020-06-15T18:21:02.548" v="226" actId="20577"/>
          <ac:spMkLst>
            <pc:docMk/>
            <pc:sldMk cId="3392263217" sldId="323"/>
            <ac:spMk id="3" creationId="{00000000-0000-0000-0000-000000000000}"/>
          </ac:spMkLst>
        </pc:spChg>
        <pc:spChg chg="mod">
          <ac:chgData name="Maggie Cleveland" userId="d9d562aa-3bbd-418d-9b63-fb9b2eb9c73b" providerId="ADAL" clId="{C1F041B2-EB51-4D1F-9B08-23A5BE907287}" dt="2020-06-15T18:21:05.599" v="228" actId="20577"/>
          <ac:spMkLst>
            <pc:docMk/>
            <pc:sldMk cId="3392263217" sldId="323"/>
            <ac:spMk id="7" creationId="{00000000-0000-0000-0000-000000000000}"/>
          </ac:spMkLst>
        </pc:spChg>
      </pc:sldChg>
      <pc:sldChg chg="modSp mod">
        <pc:chgData name="Maggie Cleveland" userId="d9d562aa-3bbd-418d-9b63-fb9b2eb9c73b" providerId="ADAL" clId="{C1F041B2-EB51-4D1F-9B08-23A5BE907287}" dt="2020-06-15T18:21:52.326" v="229" actId="20577"/>
        <pc:sldMkLst>
          <pc:docMk/>
          <pc:sldMk cId="769889689" sldId="328"/>
        </pc:sldMkLst>
        <pc:spChg chg="mod">
          <ac:chgData name="Maggie Cleveland" userId="d9d562aa-3bbd-418d-9b63-fb9b2eb9c73b" providerId="ADAL" clId="{C1F041B2-EB51-4D1F-9B08-23A5BE907287}" dt="2020-06-15T18:21:52.326" v="229" actId="20577"/>
          <ac:spMkLst>
            <pc:docMk/>
            <pc:sldMk cId="769889689" sldId="328"/>
            <ac:spMk id="3" creationId="{00000000-0000-0000-0000-000000000000}"/>
          </ac:spMkLst>
        </pc:spChg>
      </pc:sldChg>
      <pc:sldChg chg="modSp mod">
        <pc:chgData name="Maggie Cleveland" userId="d9d562aa-3bbd-418d-9b63-fb9b2eb9c73b" providerId="ADAL" clId="{C1F041B2-EB51-4D1F-9B08-23A5BE907287}" dt="2020-06-15T18:08:08.262" v="144" actId="20577"/>
        <pc:sldMkLst>
          <pc:docMk/>
          <pc:sldMk cId="1789736961" sldId="332"/>
        </pc:sldMkLst>
        <pc:spChg chg="mod">
          <ac:chgData name="Maggie Cleveland" userId="d9d562aa-3bbd-418d-9b63-fb9b2eb9c73b" providerId="ADAL" clId="{C1F041B2-EB51-4D1F-9B08-23A5BE907287}" dt="2020-06-15T18:08:08.262" v="144" actId="20577"/>
          <ac:spMkLst>
            <pc:docMk/>
            <pc:sldMk cId="1789736961" sldId="332"/>
            <ac:spMk id="10" creationId="{00000000-0000-0000-0000-000000000000}"/>
          </ac:spMkLst>
        </pc:spChg>
      </pc:sldChg>
      <pc:sldChg chg="modSp mod">
        <pc:chgData name="Maggie Cleveland" userId="d9d562aa-3bbd-418d-9b63-fb9b2eb9c73b" providerId="ADAL" clId="{C1F041B2-EB51-4D1F-9B08-23A5BE907287}" dt="2020-06-15T18:20:44.221" v="222" actId="20577"/>
        <pc:sldMkLst>
          <pc:docMk/>
          <pc:sldMk cId="1769092697" sldId="333"/>
        </pc:sldMkLst>
        <pc:spChg chg="mod">
          <ac:chgData name="Maggie Cleveland" userId="d9d562aa-3bbd-418d-9b63-fb9b2eb9c73b" providerId="ADAL" clId="{C1F041B2-EB51-4D1F-9B08-23A5BE907287}" dt="2020-06-15T18:20:44.221" v="222" actId="20577"/>
          <ac:spMkLst>
            <pc:docMk/>
            <pc:sldMk cId="1769092697" sldId="333"/>
            <ac:spMk id="8" creationId="{00000000-0000-0000-0000-000000000000}"/>
          </ac:spMkLst>
        </pc:spChg>
        <pc:picChg chg="mod">
          <ac:chgData name="Maggie Cleveland" userId="d9d562aa-3bbd-418d-9b63-fb9b2eb9c73b" providerId="ADAL" clId="{C1F041B2-EB51-4D1F-9B08-23A5BE907287}" dt="2020-06-15T18:20:31.698" v="219" actId="1076"/>
          <ac:picMkLst>
            <pc:docMk/>
            <pc:sldMk cId="1769092697" sldId="333"/>
            <ac:picMk id="2" creationId="{00000000-0000-0000-0000-000000000000}"/>
          </ac:picMkLst>
        </pc:picChg>
      </pc:sldChg>
      <pc:sldChg chg="modSp mod modNotesTx">
        <pc:chgData name="Maggie Cleveland" userId="d9d562aa-3bbd-418d-9b63-fb9b2eb9c73b" providerId="ADAL" clId="{C1F041B2-EB51-4D1F-9B08-23A5BE907287}" dt="2020-06-15T18:19:26.057" v="215" actId="20577"/>
        <pc:sldMkLst>
          <pc:docMk/>
          <pc:sldMk cId="3202035370" sldId="335"/>
        </pc:sldMkLst>
        <pc:spChg chg="mod">
          <ac:chgData name="Maggie Cleveland" userId="d9d562aa-3bbd-418d-9b63-fb9b2eb9c73b" providerId="ADAL" clId="{C1F041B2-EB51-4D1F-9B08-23A5BE907287}" dt="2020-06-15T18:19:12.599" v="214" actId="20577"/>
          <ac:spMkLst>
            <pc:docMk/>
            <pc:sldMk cId="3202035370" sldId="335"/>
            <ac:spMk id="8" creationId="{00000000-0000-0000-0000-000000000000}"/>
          </ac:spMkLst>
        </pc:spChg>
      </pc:sldChg>
      <pc:sldChg chg="modSp mod">
        <pc:chgData name="Maggie Cleveland" userId="d9d562aa-3bbd-418d-9b63-fb9b2eb9c73b" providerId="ADAL" clId="{C1F041B2-EB51-4D1F-9B08-23A5BE907287}" dt="2020-06-15T18:16:28.589" v="211" actId="20577"/>
        <pc:sldMkLst>
          <pc:docMk/>
          <pc:sldMk cId="2261317609" sldId="337"/>
        </pc:sldMkLst>
        <pc:spChg chg="mod">
          <ac:chgData name="Maggie Cleveland" userId="d9d562aa-3bbd-418d-9b63-fb9b2eb9c73b" providerId="ADAL" clId="{C1F041B2-EB51-4D1F-9B08-23A5BE907287}" dt="2020-06-15T18:16:28.589" v="211" actId="20577"/>
          <ac:spMkLst>
            <pc:docMk/>
            <pc:sldMk cId="2261317609" sldId="337"/>
            <ac:spMk id="14" creationId="{00000000-0000-0000-0000-000000000000}"/>
          </ac:spMkLst>
        </pc:spChg>
      </pc:sldChg>
      <pc:sldChg chg="modSp mod">
        <pc:chgData name="Maggie Cleveland" userId="d9d562aa-3bbd-418d-9b63-fb9b2eb9c73b" providerId="ADAL" clId="{C1F041B2-EB51-4D1F-9B08-23A5BE907287}" dt="2020-06-15T18:18:15.157" v="212" actId="20577"/>
        <pc:sldMkLst>
          <pc:docMk/>
          <pc:sldMk cId="4000692965" sldId="340"/>
        </pc:sldMkLst>
        <pc:spChg chg="mod">
          <ac:chgData name="Maggie Cleveland" userId="d9d562aa-3bbd-418d-9b63-fb9b2eb9c73b" providerId="ADAL" clId="{C1F041B2-EB51-4D1F-9B08-23A5BE907287}" dt="2020-06-15T18:18:15.157" v="212" actId="20577"/>
          <ac:spMkLst>
            <pc:docMk/>
            <pc:sldMk cId="4000692965" sldId="340"/>
            <ac:spMk id="14" creationId="{00000000-0000-0000-0000-000000000000}"/>
          </ac:spMkLst>
        </pc:spChg>
      </pc:sldChg>
      <pc:sldChg chg="modSp mod">
        <pc:chgData name="Maggie Cleveland" userId="d9d562aa-3bbd-418d-9b63-fb9b2eb9c73b" providerId="ADAL" clId="{C1F041B2-EB51-4D1F-9B08-23A5BE907287}" dt="2020-06-15T18:09:10.299" v="148" actId="20577"/>
        <pc:sldMkLst>
          <pc:docMk/>
          <pc:sldMk cId="3485640319" sldId="341"/>
        </pc:sldMkLst>
        <pc:spChg chg="mod">
          <ac:chgData name="Maggie Cleveland" userId="d9d562aa-3bbd-418d-9b63-fb9b2eb9c73b" providerId="ADAL" clId="{C1F041B2-EB51-4D1F-9B08-23A5BE907287}" dt="2020-06-15T18:09:10.299" v="148" actId="20577"/>
          <ac:spMkLst>
            <pc:docMk/>
            <pc:sldMk cId="3485640319" sldId="341"/>
            <ac:spMk id="3" creationId="{00000000-0000-0000-0000-000000000000}"/>
          </ac:spMkLst>
        </pc:spChg>
      </pc:sldChg>
      <pc:sldChg chg="modNotesTx">
        <pc:chgData name="Maggie Cleveland" userId="d9d562aa-3bbd-418d-9b63-fb9b2eb9c73b" providerId="ADAL" clId="{C1F041B2-EB51-4D1F-9B08-23A5BE907287}" dt="2020-06-15T18:09:53.601" v="150" actId="20577"/>
        <pc:sldMkLst>
          <pc:docMk/>
          <pc:sldMk cId="1040794218" sldId="342"/>
        </pc:sldMkLst>
      </pc:sldChg>
      <pc:sldChg chg="modSp mod">
        <pc:chgData name="Maggie Cleveland" userId="d9d562aa-3bbd-418d-9b63-fb9b2eb9c73b" providerId="ADAL" clId="{C1F041B2-EB51-4D1F-9B08-23A5BE907287}" dt="2020-06-15T18:16:09.845" v="209" actId="20577"/>
        <pc:sldMkLst>
          <pc:docMk/>
          <pc:sldMk cId="290569464" sldId="343"/>
        </pc:sldMkLst>
        <pc:spChg chg="mod">
          <ac:chgData name="Maggie Cleveland" userId="d9d562aa-3bbd-418d-9b63-fb9b2eb9c73b" providerId="ADAL" clId="{C1F041B2-EB51-4D1F-9B08-23A5BE907287}" dt="2020-06-15T18:16:09.845" v="209" actId="20577"/>
          <ac:spMkLst>
            <pc:docMk/>
            <pc:sldMk cId="290569464" sldId="343"/>
            <ac:spMk id="5734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1/25/2021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1/25/2021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78&amp;p_text_version=FALSE#1910.133(a)(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35&amp;p_text_version=FALSE#1910.95(b)(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When these controls are not feasible or do not provide sufficient protection, the use of personal protective equipment (PPE) is required.</a:t>
            </a:r>
          </a:p>
          <a:p>
            <a:endParaRPr lang="en-US" dirty="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a:t>
            </a:fld>
            <a:endParaRPr lang="en-US"/>
          </a:p>
        </p:txBody>
      </p:sp>
    </p:spTree>
    <p:extLst>
      <p:ext uri="{BB962C8B-B14F-4D97-AF65-F5344CB8AC3E}">
        <p14:creationId xmlns:p14="http://schemas.microsoft.com/office/powerpoint/2010/main" val="146042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a:t>“Protecting employees from potential head injuries is a key element of any safety program. A head injury can impair an employee for life or it can be fatal.” </a:t>
            </a:r>
            <a:br>
              <a:rPr lang="en-US" dirty="0"/>
            </a:br>
            <a:r>
              <a:rPr lang="en-US" dirty="0"/>
              <a:t>(OSHA Publication</a:t>
            </a:r>
            <a:r>
              <a:rPr lang="en-US" baseline="0" dirty="0"/>
              <a:t> 3151-12R, </a:t>
            </a:r>
            <a:r>
              <a:rPr lang="en-US" dirty="0"/>
              <a:t>2003)</a:t>
            </a:r>
          </a:p>
          <a:p>
            <a:endParaRPr lang="en-US" sz="1200" b="0" dirty="0">
              <a:solidFill>
                <a:srgbClr val="000000"/>
              </a:solidFill>
              <a:latin typeface="Times New Roman" panose="02020603050405020304" pitchFamily="18" charset="0"/>
            </a:endParaRPr>
          </a:p>
          <a:p>
            <a:r>
              <a:rPr lang="en-US" sz="1200" b="0" dirty="0">
                <a:solidFill>
                  <a:srgbClr val="000000"/>
                </a:solidFill>
                <a:latin typeface="Times New Roman" panose="02020603050405020304" pitchFamily="18" charset="0"/>
              </a:rPr>
              <a:t>Your head is a very delicate part of your body. In and around your head are: </a:t>
            </a:r>
          </a:p>
          <a:p>
            <a:endParaRPr lang="en-US" sz="1200" b="0" dirty="0">
              <a:solidFill>
                <a:srgbClr val="000000"/>
              </a:solidFill>
              <a:latin typeface="Times New Roman" panose="02020603050405020304" pitchFamily="18" charset="0"/>
            </a:endParaRPr>
          </a:p>
          <a:p>
            <a:pPr marL="171450" indent="-171450">
              <a:buFont typeface="Arial" panose="020B0604020202020204" pitchFamily="34" charset="0"/>
              <a:buChar char="•"/>
            </a:pPr>
            <a:r>
              <a:rPr lang="en-US" sz="1200" b="0" dirty="0">
                <a:solidFill>
                  <a:srgbClr val="000000"/>
                </a:solidFill>
                <a:latin typeface="Times New Roman" panose="02020603050405020304" pitchFamily="18" charset="0"/>
              </a:rPr>
              <a:t>Your eyes, with which you see; </a:t>
            </a:r>
          </a:p>
          <a:p>
            <a:pPr marL="171450" indent="-171450">
              <a:buFont typeface="Arial" panose="020B0604020202020204" pitchFamily="34" charset="0"/>
              <a:buChar char="•"/>
            </a:pPr>
            <a:r>
              <a:rPr lang="en-US" sz="1200" b="0" dirty="0">
                <a:solidFill>
                  <a:srgbClr val="000000"/>
                </a:solidFill>
                <a:latin typeface="Times New Roman" panose="02020603050405020304" pitchFamily="18" charset="0"/>
              </a:rPr>
              <a:t>Your ears, with which you hear;  </a:t>
            </a:r>
          </a:p>
          <a:p>
            <a:pPr marL="171450" indent="-171450">
              <a:buFont typeface="Arial" panose="020B0604020202020204" pitchFamily="34" charset="0"/>
              <a:buChar char="•"/>
            </a:pPr>
            <a:r>
              <a:rPr lang="en-US" sz="1200" b="0" dirty="0">
                <a:solidFill>
                  <a:srgbClr val="000000"/>
                </a:solidFill>
                <a:latin typeface="Times New Roman" panose="02020603050405020304" pitchFamily="18" charset="0"/>
              </a:rPr>
              <a:t>Your nose, with which you smell; </a:t>
            </a:r>
          </a:p>
          <a:p>
            <a:pPr marL="171450" indent="-171450">
              <a:buFont typeface="Arial" panose="020B0604020202020204" pitchFamily="34" charset="0"/>
              <a:buChar char="•"/>
            </a:pPr>
            <a:r>
              <a:rPr lang="en-US" sz="1200" b="0" dirty="0">
                <a:solidFill>
                  <a:srgbClr val="000000"/>
                </a:solidFill>
                <a:latin typeface="Times New Roman" panose="02020603050405020304" pitchFamily="18" charset="0"/>
              </a:rPr>
              <a:t>Your mouth, with which you eat and speak; and  </a:t>
            </a:r>
          </a:p>
          <a:p>
            <a:pPr marL="171450" indent="-171450">
              <a:buFont typeface="Arial" panose="020B0604020202020204" pitchFamily="34" charset="0"/>
              <a:buChar char="•"/>
            </a:pPr>
            <a:r>
              <a:rPr lang="en-US" sz="1200" b="0" dirty="0">
                <a:solidFill>
                  <a:srgbClr val="000000"/>
                </a:solidFill>
                <a:latin typeface="Times New Roman" panose="02020603050405020304" pitchFamily="18" charset="0"/>
              </a:rPr>
              <a:t>Your brain, with which you think.</a:t>
            </a:r>
          </a:p>
          <a:p>
            <a:pPr marL="171450" indent="-171450">
              <a:buFont typeface="Arial" panose="020B0604020202020204" pitchFamily="34" charset="0"/>
              <a:buChar char="•"/>
            </a:pPr>
            <a:endParaRPr lang="en-US" sz="1200" b="0" dirty="0">
              <a:solidFill>
                <a:srgbClr val="000000"/>
              </a:solidFill>
              <a:latin typeface="Times New Roman" panose="02020603050405020304" pitchFamily="18" charset="0"/>
            </a:endParaRPr>
          </a:p>
          <a:p>
            <a:r>
              <a:rPr lang="en-US" sz="1200" b="0" dirty="0">
                <a:solidFill>
                  <a:srgbClr val="000000"/>
                </a:solidFill>
                <a:latin typeface="Times New Roman" panose="02020603050405020304" pitchFamily="18" charset="0"/>
              </a:rPr>
              <a:t>Injuries to the head are very serious. For this reason, head protection and safety are very important.</a:t>
            </a:r>
          </a:p>
          <a:p>
            <a:endParaRPr lang="en-US" b="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108034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4D92CFB-F75D-4938-A694-1A673B55DB5A}" type="slidenum">
              <a:rPr lang="en-US" smtClean="0">
                <a:latin typeface="Times New Roman" panose="02020603050405020304" pitchFamily="18" charset="0"/>
              </a:rPr>
              <a:pPr/>
              <a:t>12</a:t>
            </a:fld>
            <a:endParaRPr lang="en-US">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xfrm>
            <a:off x="1905000" y="484188"/>
            <a:ext cx="3940175" cy="2954337"/>
          </a:xfrm>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8980">
              <a:defRPr/>
            </a:pPr>
            <a:r>
              <a:rPr lang="en-US" b="1" dirty="0"/>
              <a:t>https://www.osha.gov/Publications/osha3151.html </a:t>
            </a:r>
          </a:p>
          <a:p>
            <a:endParaRPr lang="en-US" dirty="0"/>
          </a:p>
          <a:p>
            <a:r>
              <a:rPr lang="en-US" dirty="0"/>
              <a:t>“There are many types of hard hats available in the marketplace today. In addition to selecting protective headgear that meets ANSI standard requirements, employers should ensure that employees wear hard hats that provide appropriate protection against potential workplace hazards. It is important for employers to understand all potential hazards when making this selection, including electrical hazards. This can be done through a comprehensive hazard analysis and an awareness of the different types of protective headgear available.”</a:t>
            </a:r>
          </a:p>
          <a:p>
            <a:pPr defTabSz="888980">
              <a:defRPr/>
            </a:pPr>
            <a:r>
              <a:rPr lang="en-US" dirty="0"/>
              <a:t>(OSHA Publication</a:t>
            </a:r>
            <a:r>
              <a:rPr lang="en-US" baseline="0" dirty="0"/>
              <a:t> 3151-12R, </a:t>
            </a:r>
            <a:r>
              <a:rPr lang="en-US" dirty="0"/>
              <a:t>2003)</a:t>
            </a:r>
          </a:p>
          <a:p>
            <a:pPr defTabSz="888980">
              <a:defRPr/>
            </a:pPr>
            <a:endParaRPr lang="en-US" dirty="0"/>
          </a:p>
          <a:p>
            <a:pPr defTabSz="888980">
              <a:defRPr/>
            </a:pPr>
            <a:r>
              <a:rPr lang="en-US" dirty="0"/>
              <a:t>Class</a:t>
            </a:r>
            <a:r>
              <a:rPr lang="en-US" baseline="0" dirty="0"/>
              <a:t> G hard hats are intended for general service use, such as building construction, shipbuilding, lumbering, and manufacturing. Class G hard hats provide good impact protection, but limited voltage protection (proof-tested at 2,200 volts).</a:t>
            </a:r>
            <a:endParaRPr lang="en-US" dirty="0"/>
          </a:p>
          <a:p>
            <a:br>
              <a:rPr lang="en-US" dirty="0"/>
            </a:br>
            <a:endParaRPr lang="en-US" dirty="0"/>
          </a:p>
          <a:p>
            <a:endParaRPr lang="es-PR" dirty="0"/>
          </a:p>
        </p:txBody>
      </p:sp>
    </p:spTree>
    <p:extLst>
      <p:ext uri="{BB962C8B-B14F-4D97-AF65-F5344CB8AC3E}">
        <p14:creationId xmlns:p14="http://schemas.microsoft.com/office/powerpoint/2010/main" val="52112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 E hard hats are designed for electrical/utility work. They</a:t>
            </a:r>
            <a:r>
              <a:rPr lang="en-US" baseline="0" dirty="0"/>
              <a:t> protect against falling objects and provide protection against conductors with higher voltage levels (proof-tested at 20,000 volts).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13</a:t>
            </a:fld>
            <a:endParaRPr lang="en-US"/>
          </a:p>
        </p:txBody>
      </p:sp>
    </p:spTree>
    <p:extLst>
      <p:ext uri="{BB962C8B-B14F-4D97-AF65-F5344CB8AC3E}">
        <p14:creationId xmlns:p14="http://schemas.microsoft.com/office/powerpoint/2010/main" val="62505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For impact and penetration only. Usually made of aluminum, so it should not be used near areas with electrical hazards.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 C</a:t>
            </a:r>
            <a:r>
              <a:rPr lang="en-US" baseline="0" dirty="0"/>
              <a:t> hard hats provide limited protection, mostly from bumps against fixed objects. Class C hard hats do not provide any protection against electrical hazards.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R" dirty="0">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14</a:t>
            </a:fld>
            <a:endParaRPr lang="en-US"/>
          </a:p>
        </p:txBody>
      </p:sp>
    </p:spTree>
    <p:extLst>
      <p:ext uri="{BB962C8B-B14F-4D97-AF65-F5344CB8AC3E}">
        <p14:creationId xmlns:p14="http://schemas.microsoft.com/office/powerpoint/2010/main" val="1390203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15</a:t>
            </a:fld>
            <a:endParaRPr lang="en-US"/>
          </a:p>
        </p:txBody>
      </p:sp>
    </p:spTree>
    <p:extLst>
      <p:ext uri="{BB962C8B-B14F-4D97-AF65-F5344CB8AC3E}">
        <p14:creationId xmlns:p14="http://schemas.microsoft.com/office/powerpoint/2010/main" val="215098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F6C6ECD-E119-4B29-A31F-F4F2A203725D}" type="slidenum">
              <a:rPr lang="en-US" smtClean="0"/>
              <a:t>16</a:t>
            </a:fld>
            <a:endParaRPr lang="en-US"/>
          </a:p>
        </p:txBody>
      </p:sp>
    </p:spTree>
    <p:extLst>
      <p:ext uri="{BB962C8B-B14F-4D97-AF65-F5344CB8AC3E}">
        <p14:creationId xmlns:p14="http://schemas.microsoft.com/office/powerpoint/2010/main" val="377913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b="1" dirty="0"/>
              <a:t>https://www.osha.gov/Publications/osha3151.html </a:t>
            </a:r>
          </a:p>
          <a:p>
            <a:endParaRPr lang="en-US" dirty="0"/>
          </a:p>
          <a:p>
            <a:pPr defTabSz="888980">
              <a:defRPr/>
            </a:pPr>
            <a:r>
              <a:rPr lang="en-US" dirty="0"/>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dirty="0"/>
            </a:br>
            <a:r>
              <a:rPr lang="en-US" dirty="0"/>
              <a:t>(OSHA Publication</a:t>
            </a:r>
            <a:r>
              <a:rPr lang="en-US" baseline="0" dirty="0"/>
              <a:t> 3151-12R, </a:t>
            </a:r>
            <a:r>
              <a:rPr lang="en-US" dirty="0"/>
              <a:t>2003)</a:t>
            </a:r>
          </a:p>
          <a:p>
            <a:pPr defTabSz="888980">
              <a:defRPr/>
            </a:pPr>
            <a:endParaRPr lang="en-US" dirty="0"/>
          </a:p>
          <a:p>
            <a:pPr defTabSz="888980">
              <a:defRPr/>
            </a:pPr>
            <a:r>
              <a:rPr lang="en-US" dirty="0"/>
              <a:t>Examples:</a:t>
            </a:r>
          </a:p>
          <a:p>
            <a:pPr marL="171450" indent="-171450">
              <a:buFont typeface="Arial" panose="020B0604020202020204" pitchFamily="34" charset="0"/>
              <a:buChar char="•"/>
            </a:pPr>
            <a:r>
              <a:rPr lang="en-US" sz="1200" dirty="0"/>
              <a:t>Acids and other caustic liquid chemicals that might splash</a:t>
            </a:r>
          </a:p>
          <a:p>
            <a:pPr marL="171450" indent="-171450">
              <a:buFont typeface="Arial" panose="020B0604020202020204" pitchFamily="34" charset="0"/>
              <a:buChar char="•"/>
            </a:pPr>
            <a:r>
              <a:rPr lang="en-US" sz="1200" dirty="0"/>
              <a:t>Blood and other potentially infectious materials that might splash, spray</a:t>
            </a:r>
          </a:p>
          <a:p>
            <a:pPr marL="171450" indent="-171450">
              <a:buFont typeface="Arial" panose="020B0604020202020204" pitchFamily="34" charset="0"/>
              <a:buChar char="•"/>
            </a:pPr>
            <a:r>
              <a:rPr lang="en-US" sz="1200" dirty="0"/>
              <a:t>Intense light such as that created by welding and lasers</a:t>
            </a:r>
          </a:p>
          <a:p>
            <a:pPr marL="171450" indent="-171450">
              <a:buFont typeface="Arial" panose="020B0604020202020204" pitchFamily="34" charset="0"/>
              <a:buChar char="•"/>
            </a:pPr>
            <a:r>
              <a:rPr lang="en-US" sz="1200" dirty="0"/>
              <a:t>Dust and other flying particles, such as sawdust or metal shavings </a:t>
            </a:r>
          </a:p>
          <a:p>
            <a:pPr marL="171450" indent="-171450">
              <a:buFont typeface="Arial" panose="020B0604020202020204" pitchFamily="34" charset="0"/>
              <a:buChar char="•"/>
            </a:pPr>
            <a:r>
              <a:rPr lang="en-US" sz="1200" dirty="0"/>
              <a:t>Molten metal that might splash</a:t>
            </a:r>
          </a:p>
          <a:p>
            <a:br>
              <a:rPr lang="en-US" dirty="0"/>
            </a:br>
            <a:r>
              <a:rPr lang="en-US" b="1" dirty="0"/>
              <a:t>1910.133 (b)</a:t>
            </a:r>
            <a:r>
              <a:rPr lang="en-US" b="1" baseline="0" dirty="0"/>
              <a:t> Criteria for protective eye and face protection</a:t>
            </a:r>
            <a:endParaRPr lang="en-US" dirty="0"/>
          </a:p>
          <a:p>
            <a:r>
              <a:rPr lang="en-US" dirty="0"/>
              <a:t>Eye and face protection equipment required by this Part shall meet the requirements specified in American National Standards Institute, and devices must comply with any of the following : Z87.1-2003, ANSI Z87.1-1998 (R-1998), ANSI Z87.1-1989</a:t>
            </a:r>
          </a:p>
          <a:p>
            <a:r>
              <a:rPr lang="en-US" dirty="0"/>
              <a:t>Practice for Occupational and Educational Eye and Face Protection. Incorporated by reference in 1910.6</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17</a:t>
            </a:fld>
            <a:endParaRPr lang="en-US"/>
          </a:p>
        </p:txBody>
      </p:sp>
    </p:spTree>
    <p:extLst>
      <p:ext uri="{BB962C8B-B14F-4D97-AF65-F5344CB8AC3E}">
        <p14:creationId xmlns:p14="http://schemas.microsoft.com/office/powerpoint/2010/main" val="352186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a:t>www.osha.gov/SLTC/etools/eyeandface/employer/requirements.html</a:t>
            </a:r>
          </a:p>
          <a:p>
            <a:endParaRPr lang="en-US" b="1" dirty="0"/>
          </a:p>
          <a:p>
            <a:r>
              <a:rPr lang="en-US" dirty="0"/>
              <a:t>Eye and face protection must comply with the American National Standards Institute, ANSI Z87.1-2003</a:t>
            </a:r>
          </a:p>
          <a:p>
            <a:endParaRPr lang="en-US" dirty="0"/>
          </a:p>
          <a:p>
            <a:r>
              <a:rPr lang="en-US" dirty="0"/>
              <a:t>Eye and face personal protective equipment (PPE) shall be distinctly marked to facilitate identification of the manufacturer. [</a:t>
            </a:r>
            <a:r>
              <a:rPr lang="en-US" u="sng" dirty="0">
                <a:hlinkClick r:id="rId3" tooltip="29 CFR 1910.133(a)(4)"/>
              </a:rPr>
              <a:t>29 CFR 1910.133(a)(4)</a:t>
            </a:r>
            <a:r>
              <a:rPr lang="en-US" dirty="0"/>
              <a:t>]</a:t>
            </a:r>
          </a:p>
          <a:p>
            <a:r>
              <a:rPr lang="en-US" dirty="0"/>
              <a:t>The following minimum requirements must be met by all protective devices. Protectors shall:</a:t>
            </a:r>
          </a:p>
          <a:p>
            <a:pPr marL="171450" lvl="0" indent="-171450">
              <a:buFont typeface="Arial" panose="020B0604020202020204" pitchFamily="34" charset="0"/>
              <a:buChar char="•"/>
            </a:pPr>
            <a:r>
              <a:rPr lang="en-US" dirty="0"/>
              <a:t>Provide adequate protection against the particular hazards for which they are designed.</a:t>
            </a:r>
          </a:p>
          <a:p>
            <a:pPr marL="171450" lvl="0" indent="-171450">
              <a:buFont typeface="Arial" panose="020B0604020202020204" pitchFamily="34" charset="0"/>
              <a:buChar char="•"/>
            </a:pPr>
            <a:r>
              <a:rPr lang="en-US" dirty="0"/>
              <a:t>Be of safe design and construction for the work to be performed.</a:t>
            </a:r>
          </a:p>
          <a:p>
            <a:pPr marL="171450" lvl="0" indent="-171450">
              <a:buFont typeface="Arial" panose="020B0604020202020204" pitchFamily="34" charset="0"/>
              <a:buChar char="•"/>
            </a:pPr>
            <a:r>
              <a:rPr lang="en-US" dirty="0"/>
              <a:t>Be reasonably comfortable when worn under the designated conditions.</a:t>
            </a:r>
          </a:p>
          <a:p>
            <a:pPr marL="171450" lvl="0" indent="-171450">
              <a:buFont typeface="Arial" panose="020B0604020202020204" pitchFamily="34" charset="0"/>
              <a:buChar char="•"/>
            </a:pPr>
            <a:r>
              <a:rPr lang="en-US" dirty="0"/>
              <a:t>Fit snugly and not unduly interfere with the movements of the wearer.</a:t>
            </a:r>
          </a:p>
          <a:p>
            <a:pPr marL="171450" lvl="0" indent="-171450">
              <a:buFont typeface="Arial" panose="020B0604020202020204" pitchFamily="34" charset="0"/>
              <a:buChar char="•"/>
            </a:pPr>
            <a:r>
              <a:rPr lang="en-US" dirty="0"/>
              <a:t>Be durable.</a:t>
            </a:r>
          </a:p>
          <a:p>
            <a:pPr marL="171450" lvl="0" indent="-171450">
              <a:buFont typeface="Arial" panose="020B0604020202020204" pitchFamily="34" charset="0"/>
              <a:buChar char="•"/>
            </a:pPr>
            <a:r>
              <a:rPr lang="en-US" dirty="0"/>
              <a:t>Be capable of being disinfected.</a:t>
            </a:r>
          </a:p>
          <a:p>
            <a:pPr marL="171450" lvl="0" indent="-171450">
              <a:buFont typeface="Arial" panose="020B0604020202020204" pitchFamily="34" charset="0"/>
              <a:buChar char="•"/>
            </a:pPr>
            <a:r>
              <a:rPr lang="en-US" dirty="0"/>
              <a:t>Be easily cleanable.</a:t>
            </a:r>
          </a:p>
          <a:p>
            <a:pPr marL="171450" lvl="0" indent="-171450">
              <a:buFont typeface="Arial" panose="020B0604020202020204" pitchFamily="34" charset="0"/>
              <a:buChar char="•"/>
            </a:pPr>
            <a:r>
              <a:rPr lang="en-US" dirty="0"/>
              <a:t>Be distinctly marked to facilitate identification only of the manufacturer.</a:t>
            </a:r>
          </a:p>
          <a:p>
            <a:pPr lvl="1"/>
            <a:endParaRPr lang="en-US" dirty="0"/>
          </a:p>
          <a:p>
            <a:r>
              <a:rPr lang="en-US" b="1" dirty="0"/>
              <a:t>www.osha.gov/SLTC/etools/eyeandface/index.html</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18</a:t>
            </a:fld>
            <a:endParaRPr lang="en-US"/>
          </a:p>
        </p:txBody>
      </p:sp>
    </p:spTree>
    <p:extLst>
      <p:ext uri="{BB962C8B-B14F-4D97-AF65-F5344CB8AC3E}">
        <p14:creationId xmlns:p14="http://schemas.microsoft.com/office/powerpoint/2010/main" val="2991504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a:solidFill>
                  <a:schemeClr val="tx1"/>
                </a:solidFill>
              </a:rPr>
              <a:t>1910.133 </a:t>
            </a:r>
            <a:endParaRPr lang="en-US" dirty="0">
              <a:solidFill>
                <a:schemeClr val="tx1"/>
              </a:solidFill>
            </a:endParaRPr>
          </a:p>
          <a:p>
            <a:r>
              <a:rPr lang="en-US" dirty="0"/>
              <a:t>Eye and face protection equipment required by this Part shall meet the requirements specified in American National Standards Institute, Z87.1-2003,  Z87.1-1989 (Rr-1998)</a:t>
            </a:r>
            <a:r>
              <a:rPr lang="en-US" baseline="0" dirty="0"/>
              <a:t> incorporated by reference in 19110.06, </a:t>
            </a:r>
            <a:r>
              <a:rPr lang="en-US" dirty="0"/>
              <a:t>Practice for Occupational and Educational Eye and Face Protection.</a:t>
            </a:r>
          </a:p>
          <a:p>
            <a:pPr defTabSz="888980">
              <a:defRPr/>
            </a:pPr>
            <a:endParaRPr lang="en-US" dirty="0"/>
          </a:p>
          <a:p>
            <a:pPr defTabSz="888980">
              <a:defRPr/>
            </a:pPr>
            <a:r>
              <a:rPr lang="en-US" b="1" dirty="0"/>
              <a:t>https://www.osha.gov/Publications/osha3151.html </a:t>
            </a:r>
          </a:p>
          <a:p>
            <a:endParaRPr lang="en-US" dirty="0"/>
          </a:p>
          <a:p>
            <a:r>
              <a:rPr lang="en-US" dirty="0"/>
              <a:t>“Selecting the most suitable eye and face protection for employees should take into consideration the following elements: </a:t>
            </a:r>
          </a:p>
          <a:p>
            <a:pPr marL="166684" indent="-166684">
              <a:buFont typeface="Arial" panose="020B0604020202020204" pitchFamily="34" charset="0"/>
              <a:buChar char="•"/>
            </a:pPr>
            <a:r>
              <a:rPr lang="en-US" dirty="0"/>
              <a:t>Ability to protect against specific workplace hazards. </a:t>
            </a:r>
          </a:p>
          <a:p>
            <a:pPr marL="166684" indent="-166684">
              <a:buFont typeface="Arial" panose="020B0604020202020204" pitchFamily="34" charset="0"/>
              <a:buChar char="•"/>
            </a:pPr>
            <a:r>
              <a:rPr lang="en-US" dirty="0"/>
              <a:t>Should fit properly and be reasonably comfortable to wear. </a:t>
            </a:r>
          </a:p>
          <a:p>
            <a:pPr marL="166684" indent="-166684">
              <a:buFont typeface="Arial" panose="020B0604020202020204" pitchFamily="34" charset="0"/>
              <a:buChar char="•"/>
            </a:pPr>
            <a:r>
              <a:rPr lang="en-US" dirty="0"/>
              <a:t>Should provide unrestricted vision and movement. </a:t>
            </a:r>
          </a:p>
          <a:p>
            <a:pPr marL="166684" indent="-166684">
              <a:buFont typeface="Arial" panose="020B0604020202020204" pitchFamily="34" charset="0"/>
              <a:buChar char="•"/>
            </a:pPr>
            <a:r>
              <a:rPr lang="en-US" dirty="0"/>
              <a:t>Should be durable and cleanable. </a:t>
            </a:r>
          </a:p>
          <a:p>
            <a:pPr marL="166684" indent="-166684" defTabSz="888980">
              <a:buFont typeface="Arial" panose="020B0604020202020204" pitchFamily="34" charset="0"/>
              <a:buChar char="•"/>
              <a:defRPr/>
            </a:pPr>
            <a:r>
              <a:rPr lang="en-US" dirty="0"/>
              <a:t>Should allow unrestricted functioning of any other required PPE.” </a:t>
            </a:r>
            <a:br>
              <a:rPr lang="en-US" dirty="0"/>
            </a:br>
            <a:r>
              <a:rPr lang="en-US" dirty="0"/>
              <a:t>(OSHA Publication</a:t>
            </a:r>
            <a:r>
              <a:rPr lang="en-US" baseline="0" dirty="0"/>
              <a:t> 3151-12R, </a:t>
            </a:r>
            <a:r>
              <a:rPr lang="en-US" dirty="0"/>
              <a:t>2003)</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48263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20</a:t>
            </a:fld>
            <a:endParaRPr lang="en-US"/>
          </a:p>
        </p:txBody>
      </p:sp>
    </p:spTree>
    <p:extLst>
      <p:ext uri="{BB962C8B-B14F-4D97-AF65-F5344CB8AC3E}">
        <p14:creationId xmlns:p14="http://schemas.microsoft.com/office/powerpoint/2010/main" val="25995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Identify types of personal protective equipment used in general industry work</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the </a:t>
            </a:r>
            <a:r>
              <a:rPr lang="en-US" sz="11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a:t>
            </a: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regarding personal protective equipment.</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the </a:t>
            </a:r>
            <a:r>
              <a:rPr lang="en-US" sz="11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employee</a:t>
            </a: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regarding personal protective equipment.</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3</a:t>
            </a:fld>
            <a:endParaRPr lang="en-US"/>
          </a:p>
        </p:txBody>
      </p:sp>
    </p:spTree>
    <p:extLst>
      <p:ext uri="{BB962C8B-B14F-4D97-AF65-F5344CB8AC3E}">
        <p14:creationId xmlns:p14="http://schemas.microsoft.com/office/powerpoint/2010/main" val="69603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A2BEF28-E494-4DCC-A95F-F62B2B360923}" type="slidenum">
              <a:rPr lang="en-US" smtClean="0">
                <a:latin typeface="Times New Roman" panose="02020603050405020304" pitchFamily="18" charset="0"/>
              </a:rPr>
              <a:pPr/>
              <a:t>21</a:t>
            </a:fld>
            <a:endParaRPr 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905000" y="484188"/>
            <a:ext cx="3940175" cy="2954337"/>
          </a:xfrm>
          <a:ln cap="flat"/>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rPr>
              <a:t>https://www.osha.gov/SLTC/etools/eyeandface/employer/requirements.html</a:t>
            </a:r>
          </a:p>
          <a:p>
            <a:endParaRPr lang="en-US" dirty="0">
              <a:effectLst/>
            </a:endParaRPr>
          </a:p>
          <a:p>
            <a:r>
              <a:rPr lang="en-US" dirty="0">
                <a:effectLst/>
              </a:rPr>
              <a:t>“Employers must ensure that employees who wear prescription (Rx) lenses or contacts use personal protective equipment (PPE) that incorporates the prescription or use eye protection that can be worn over prescription lenses</a:t>
            </a:r>
            <a:r>
              <a:rPr lang="en-US" baseline="0" dirty="0">
                <a:effectLst/>
              </a:rPr>
              <a:t> without interfering with the proper positioning of the prescription glasses or goggles.”</a:t>
            </a:r>
          </a:p>
          <a:p>
            <a:endParaRPr lang="en-US" dirty="0">
              <a:effectLst/>
            </a:endParaRPr>
          </a:p>
          <a:p>
            <a:endParaRPr lang="es-PR" dirty="0"/>
          </a:p>
        </p:txBody>
      </p:sp>
    </p:spTree>
    <p:extLst>
      <p:ext uri="{BB962C8B-B14F-4D97-AF65-F5344CB8AC3E}">
        <p14:creationId xmlns:p14="http://schemas.microsoft.com/office/powerpoint/2010/main" val="345392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Safety goggles are used as primary protection to shield the eyes from heat hazards. Goggles form a protective seal around the eyes, preventing objects or liquids from entering under or around the goggles. This is especially important when working with or around molten metals that may splash.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employees are exposed to high temperatures, additional protection beyond that offered by primary protectors may be required. Use safety goggles in combination with a heat-reflective face shield for severe temperatures exposure. Consider specific lens, frame, and ventilation options when selecting safety goggles.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Ventilated goggles allow air circulation while providing protection against airborne particles, dust, liquids, or light.</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23</a:t>
            </a:fld>
            <a:endParaRPr lang="en-US"/>
          </a:p>
        </p:txBody>
      </p:sp>
    </p:spTree>
    <p:extLst>
      <p:ext uri="{BB962C8B-B14F-4D97-AF65-F5344CB8AC3E}">
        <p14:creationId xmlns:p14="http://schemas.microsoft.com/office/powerpoint/2010/main" val="2467468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a:t>https://www.osha.gov/SLTC/etools/eyeandface/ppe/impact.html#faceshields</a:t>
            </a:r>
          </a:p>
          <a:p>
            <a:endParaRPr lang="en-US" dirty="0"/>
          </a:p>
          <a:p>
            <a:r>
              <a:rPr lang="en-US" dirty="0">
                <a:effectLst/>
              </a:rPr>
              <a:t>“Face shields are intended to protect the entire face or portions of it from impact hazards such as flying fragments, objects, large chips, and particles. When worn alone, face shields </a:t>
            </a:r>
            <a:r>
              <a:rPr lang="en-US" i="1" dirty="0">
                <a:effectLst/>
              </a:rPr>
              <a:t>do not</a:t>
            </a:r>
            <a:r>
              <a:rPr lang="en-US" dirty="0">
                <a:effectLst/>
              </a:rPr>
              <a:t> protect employees from impact hazards. Use face shields in combination with safety spectacles or goggles, even in the absence of dust or potential splashes, for additional protection beyond that offered by spectacles or goggles alone.”</a:t>
            </a:r>
            <a:br>
              <a:rPr lang="en-US" dirty="0">
                <a:effectLst/>
              </a:rPr>
            </a:br>
            <a:r>
              <a:rPr lang="en-US" dirty="0">
                <a:effectLst/>
              </a:rPr>
              <a:t>(OSHA Eye</a:t>
            </a:r>
            <a:r>
              <a:rPr lang="en-US" baseline="0" dirty="0">
                <a:effectLst/>
              </a:rPr>
              <a:t> and Face Protection </a:t>
            </a:r>
            <a:r>
              <a:rPr lang="en-US" baseline="0" dirty="0" err="1">
                <a:effectLst/>
              </a:rPr>
              <a:t>eTool</a:t>
            </a:r>
            <a:r>
              <a:rPr lang="en-US" baseline="0" dirty="0">
                <a:effectLst/>
              </a:rPr>
              <a:t>, 2002)</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271779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b="1" dirty="0"/>
              <a:t>https://www.osha.gov/Publications/osha3151.html </a:t>
            </a:r>
          </a:p>
          <a:p>
            <a:endParaRPr lang="en-US" dirty="0"/>
          </a:p>
          <a:p>
            <a:pPr defTabSz="888980">
              <a:defRPr/>
            </a:pPr>
            <a:r>
              <a:rPr lang="en-US" dirty="0"/>
              <a:t>“Constructed of vulcanized fiber or fiberglass and fitted with a filtered lens, welding shields protect eyes from burns caused by infrared or intense radiant light; they also protect both the eyes and face from flying sparks, metal spatter, and slag chips produced during welding, brazing, soldering and cutting operations. OSHA requires filter lenses to have a shade number appropriate to protect against the specific hazards of the work being performed in order to protect against harmful light radiation.” </a:t>
            </a:r>
            <a:br>
              <a:rPr lang="en-US" dirty="0"/>
            </a:br>
            <a:r>
              <a:rPr lang="en-US" dirty="0"/>
              <a:t>(OSHA Publication</a:t>
            </a:r>
            <a:r>
              <a:rPr lang="en-US" baseline="0" dirty="0"/>
              <a:t> 3151-12R, </a:t>
            </a:r>
            <a:r>
              <a:rPr lang="en-US" dirty="0"/>
              <a:t>2003)</a:t>
            </a:r>
          </a:p>
          <a:p>
            <a:endParaRPr lang="en-US" dirty="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25</a:t>
            </a:fld>
            <a:endParaRPr lang="en-US"/>
          </a:p>
        </p:txBody>
      </p:sp>
    </p:spTree>
    <p:extLst>
      <p:ext uri="{BB962C8B-B14F-4D97-AF65-F5344CB8AC3E}">
        <p14:creationId xmlns:p14="http://schemas.microsoft.com/office/powerpoint/2010/main" val="1977235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9640A8D-B602-4B2D-A807-B5C823D04FB6}" type="slidenum">
              <a:rPr lang="en-US" smtClean="0">
                <a:latin typeface="Times New Roman" panose="02020603050405020304" pitchFamily="18" charset="0"/>
              </a:rPr>
              <a:pPr/>
              <a:t>28</a:t>
            </a:fld>
            <a:endParaRPr 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905000" y="484188"/>
            <a:ext cx="3940175" cy="2954337"/>
          </a:xfrm>
          <a:ln cap="flat"/>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dirty="0"/>
          </a:p>
        </p:txBody>
      </p:sp>
    </p:spTree>
    <p:extLst>
      <p:ext uri="{BB962C8B-B14F-4D97-AF65-F5344CB8AC3E}">
        <p14:creationId xmlns:p14="http://schemas.microsoft.com/office/powerpoint/2010/main" val="3943354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Source:  https://www.osha.gov/Publications/osha3079.pdf</a:t>
            </a:r>
          </a:p>
          <a:p>
            <a:endParaRPr lang="en-US" dirty="0">
              <a:effectLst/>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“There are two major classes of respirators: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Air-purifying, which remove contaminants from the air; and</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Atmosphere-supplying, which provide clean, breathable air from an uncontaminated source. As a general rule, atmosphere-supplying respirators are used for more hazardous exposures.”</a:t>
            </a:r>
            <a:endParaRPr lang="en-US" dirty="0">
              <a:effectLst/>
            </a:endParaRPr>
          </a:p>
          <a:p>
            <a:endParaRPr lang="en-US" dirty="0">
              <a:effectLst/>
            </a:endParaRPr>
          </a:p>
          <a:p>
            <a:r>
              <a:rPr lang="en-US" dirty="0">
                <a:effectLst/>
              </a:rPr>
              <a:t>Source:  https://www.osha.gov/dts/shib/respiratory_protection_bulletin_2011.html</a:t>
            </a:r>
          </a:p>
          <a:p>
            <a:endParaRPr lang="en-US" dirty="0">
              <a:effectLst/>
            </a:endParaRPr>
          </a:p>
          <a:p>
            <a:r>
              <a:rPr lang="en-US" dirty="0">
                <a:effectLst/>
              </a:rPr>
              <a:t>“Respirators work by either filtering particles from the air, chemically cleaning (purifying) the air, or supplying clean air from an outside source.</a:t>
            </a:r>
          </a:p>
          <a:p>
            <a:endParaRPr lang="en-US" dirty="0">
              <a:effectLst/>
            </a:endParaRPr>
          </a:p>
          <a:p>
            <a:r>
              <a:rPr lang="en-US" b="1" i="1" dirty="0">
                <a:effectLst/>
              </a:rPr>
              <a:t>Particulate Respirators:</a:t>
            </a:r>
            <a:r>
              <a:rPr lang="en-US" dirty="0">
                <a:effectLst/>
              </a:rPr>
              <a:t> Particulate respirators are the simplest, least expensive, and least protective of the respirator types available. These respirators only protect against particles (e.g., dust). They do not protect against chemicals, gases, or vapors, and are intended only for low hazard levels. The commonly known "N-95" filtering </a:t>
            </a:r>
            <a:r>
              <a:rPr lang="en-US" dirty="0" err="1">
                <a:effectLst/>
              </a:rPr>
              <a:t>facepiece</a:t>
            </a:r>
            <a:r>
              <a:rPr lang="en-US" dirty="0">
                <a:effectLst/>
              </a:rPr>
              <a:t> respirator or "dust mask" is one type of particulate respirator, often used in hospitals to protect against infectious agents. Particulate respirators are "air-purifying respirators" because they clean particles out of the air as you breathe.</a:t>
            </a:r>
          </a:p>
          <a:p>
            <a:endParaRPr lang="en-US" i="1" dirty="0">
              <a:effectLst/>
            </a:endParaRPr>
          </a:p>
          <a:p>
            <a:pPr lvl="1"/>
            <a:r>
              <a:rPr lang="en-US" i="1" dirty="0">
                <a:effectLst/>
              </a:rPr>
              <a:t>Particulate respirators:</a:t>
            </a:r>
            <a:endParaRPr lang="en-US" dirty="0">
              <a:effectLst/>
            </a:endParaRPr>
          </a:p>
          <a:p>
            <a:pPr marL="628650" lvl="1" indent="-171450">
              <a:buFont typeface="Arial" panose="020B0604020202020204" pitchFamily="34" charset="0"/>
              <a:buChar char="•"/>
            </a:pPr>
            <a:r>
              <a:rPr lang="en-US" dirty="0">
                <a:effectLst/>
              </a:rPr>
              <a:t>Filter out dusts, fumes and mists.</a:t>
            </a:r>
          </a:p>
          <a:p>
            <a:pPr marL="628650" lvl="1" indent="-171450">
              <a:buFont typeface="Arial" panose="020B0604020202020204" pitchFamily="34" charset="0"/>
              <a:buChar char="•"/>
            </a:pPr>
            <a:r>
              <a:rPr lang="en-US" dirty="0">
                <a:effectLst/>
              </a:rPr>
              <a:t>Are usually disposable dust masks or respirators with disposable filters.</a:t>
            </a:r>
          </a:p>
          <a:p>
            <a:pPr marL="628650" lvl="1" indent="-171450">
              <a:buFont typeface="Arial" panose="020B0604020202020204" pitchFamily="34" charset="0"/>
              <a:buChar char="•"/>
            </a:pPr>
            <a:r>
              <a:rPr lang="en-US" dirty="0">
                <a:effectLst/>
              </a:rPr>
              <a:t>Must be replaced when they become discolored, damaged, or clogged.</a:t>
            </a:r>
          </a:p>
          <a:p>
            <a:pPr marL="628650" lvl="1" indent="-171450">
              <a:buFont typeface="Arial" panose="020B0604020202020204" pitchFamily="34" charset="0"/>
              <a:buChar char="•"/>
            </a:pPr>
            <a:r>
              <a:rPr lang="en-US" dirty="0">
                <a:effectLst/>
              </a:rPr>
              <a:t>Examples: filtering </a:t>
            </a:r>
            <a:r>
              <a:rPr lang="en-US" dirty="0" err="1">
                <a:effectLst/>
              </a:rPr>
              <a:t>facepiece</a:t>
            </a:r>
            <a:r>
              <a:rPr lang="en-US" dirty="0">
                <a:effectLst/>
              </a:rPr>
              <a:t> or elastomeric respirator.</a:t>
            </a:r>
          </a:p>
          <a:p>
            <a:pPr marL="171450" indent="-171450">
              <a:buFont typeface="Arial" panose="020B0604020202020204" pitchFamily="34" charset="0"/>
              <a:buChar char="•"/>
            </a:pPr>
            <a:endParaRPr lang="en-US" dirty="0">
              <a:effectLst/>
            </a:endParaRPr>
          </a:p>
          <a:p>
            <a:r>
              <a:rPr lang="en-US" b="1" i="1" dirty="0">
                <a:effectLst/>
              </a:rPr>
              <a:t>Chemical Cartridge/Gas Mask Respirator:</a:t>
            </a:r>
            <a:r>
              <a:rPr lang="en-US" dirty="0">
                <a:effectLst/>
              </a:rPr>
              <a:t> Gas masks are also known as "air-purifying respirators" because they filter or clean chemical gases out of the air as you breathe. This respirator includes a </a:t>
            </a:r>
            <a:r>
              <a:rPr lang="en-US" dirty="0" err="1">
                <a:effectLst/>
              </a:rPr>
              <a:t>facepiece</a:t>
            </a:r>
            <a:r>
              <a:rPr lang="en-US" dirty="0">
                <a:effectLst/>
              </a:rPr>
              <a:t> or mask, and a cartridge or canister. Straps secure the </a:t>
            </a:r>
            <a:r>
              <a:rPr lang="en-US" dirty="0" err="1">
                <a:effectLst/>
              </a:rPr>
              <a:t>facepiece</a:t>
            </a:r>
            <a:r>
              <a:rPr lang="en-US" dirty="0">
                <a:effectLst/>
              </a:rPr>
              <a:t> to the head. The cartridge may also have a filter to remove particles.</a:t>
            </a:r>
          </a:p>
          <a:p>
            <a:endParaRPr lang="en-US" dirty="0">
              <a:effectLst/>
            </a:endParaRPr>
          </a:p>
          <a:p>
            <a:r>
              <a:rPr lang="en-US" dirty="0">
                <a:effectLst/>
              </a:rPr>
              <a:t>Gas masks are effective only if used with the correct cartridge or filter (these terms are often used interchangeably) for a particular biological or chemical substance. Selecting the proper filter can be a complicated process. There are cartridges available that protect against more than one hazard, but there is no "all-in-one" cartridge that protects against all substances. It is important to know what hazards you will face in order to be certain you are choosing the right filters/cartridges.</a:t>
            </a:r>
          </a:p>
          <a:p>
            <a:endParaRPr lang="en-US" i="1" dirty="0">
              <a:effectLst/>
            </a:endParaRPr>
          </a:p>
          <a:p>
            <a:pPr lvl="1"/>
            <a:r>
              <a:rPr lang="en-US" i="1" dirty="0">
                <a:effectLst/>
              </a:rPr>
              <a:t>Chemical Cartridge/Gas Mask respirator:</a:t>
            </a:r>
            <a:endParaRPr lang="en-US" dirty="0">
              <a:effectLst/>
            </a:endParaRPr>
          </a:p>
          <a:p>
            <a:pPr marL="628650" lvl="1" indent="-171450">
              <a:buFont typeface="Arial" panose="020B0604020202020204" pitchFamily="34" charset="0"/>
              <a:buChar char="•"/>
            </a:pPr>
            <a:r>
              <a:rPr lang="en-US" dirty="0">
                <a:effectLst/>
              </a:rPr>
              <a:t>Uses replaceable chemical cartridges or canisters to remove the contaminant.</a:t>
            </a:r>
          </a:p>
          <a:p>
            <a:pPr marL="628650" lvl="1" indent="-171450">
              <a:buFont typeface="Arial" panose="020B0604020202020204" pitchFamily="34" charset="0"/>
              <a:buChar char="•"/>
            </a:pPr>
            <a:r>
              <a:rPr lang="en-US" dirty="0">
                <a:effectLst/>
              </a:rPr>
              <a:t>Are color-coded to help you select the right one.</a:t>
            </a:r>
          </a:p>
          <a:p>
            <a:pPr marL="628650" lvl="1" indent="-171450">
              <a:buFont typeface="Arial" panose="020B0604020202020204" pitchFamily="34" charset="0"/>
              <a:buChar char="•"/>
            </a:pPr>
            <a:r>
              <a:rPr lang="en-US" dirty="0">
                <a:effectLst/>
              </a:rPr>
              <a:t>May require more than one cartridge to protect against multiple hazards.</a:t>
            </a:r>
          </a:p>
          <a:p>
            <a:endParaRPr lang="en-US" b="1" i="1" dirty="0">
              <a:effectLst/>
            </a:endParaRPr>
          </a:p>
          <a:p>
            <a:r>
              <a:rPr lang="en-US" b="1" i="1" dirty="0">
                <a:effectLst/>
              </a:rPr>
              <a:t>Powered Air-Purifying Respirator (PAPR):</a:t>
            </a:r>
            <a:r>
              <a:rPr lang="en-US" dirty="0">
                <a:effectLst/>
              </a:rPr>
              <a:t> Powered air-purifying respirators use a fan to draw air through the filter to the user. They are easier to breathe through; however, they need a fully charged battery to work properly. They use the same type of filters/cartridges as other air-purifying respirators. It is important to know what the hazard is, and how much of it is in the air, in order to select the proper filters/cartridges.”</a:t>
            </a:r>
          </a:p>
        </p:txBody>
      </p:sp>
      <p:sp>
        <p:nvSpPr>
          <p:cNvPr id="4" name="Slide Number Placeholder 3"/>
          <p:cNvSpPr>
            <a:spLocks noGrp="1"/>
          </p:cNvSpPr>
          <p:nvPr>
            <p:ph type="sldNum" sz="quarter" idx="10"/>
          </p:nvPr>
        </p:nvSpPr>
        <p:spPr/>
        <p:txBody>
          <a:bodyPr/>
          <a:lstStyle/>
          <a:p>
            <a:fld id="{0F6C6ECD-E119-4B29-A31F-F4F2A203725D}" type="slidenum">
              <a:rPr lang="en-US" smtClean="0"/>
              <a:t>29</a:t>
            </a:fld>
            <a:endParaRPr lang="en-US"/>
          </a:p>
        </p:txBody>
      </p:sp>
    </p:spTree>
    <p:extLst>
      <p:ext uri="{BB962C8B-B14F-4D97-AF65-F5344CB8AC3E}">
        <p14:creationId xmlns:p14="http://schemas.microsoft.com/office/powerpoint/2010/main" val="4146344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Source:  https://www.osha.gov/Publications/osha3079.pdf</a:t>
            </a:r>
          </a:p>
          <a:p>
            <a:endParaRPr lang="en-US" dirty="0">
              <a:effectLst/>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“There are two major classes of respirators: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Air-purifying, which remove contaminants from the air; and</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Atmosphere-supplying, which provide clean, breathable air from an uncontaminated source. As a general rule, atmosphere-supplying respirators are used for more hazardous exposures.”</a:t>
            </a:r>
            <a:endParaRPr lang="en-US" dirty="0">
              <a:effectLst/>
            </a:endParaRPr>
          </a:p>
          <a:p>
            <a:endParaRPr lang="en-US" dirty="0">
              <a:effectLst/>
            </a:endParaRPr>
          </a:p>
          <a:p>
            <a:r>
              <a:rPr lang="en-US" dirty="0">
                <a:effectLst/>
              </a:rPr>
              <a:t>Source:  https://www.osha.gov/dts/shib/respiratory_protection_bulletin_2011.html</a:t>
            </a:r>
          </a:p>
          <a:p>
            <a:endParaRPr lang="en-US" dirty="0">
              <a:effectLst/>
            </a:endParaRPr>
          </a:p>
          <a:p>
            <a:r>
              <a:rPr lang="en-US" dirty="0">
                <a:effectLst/>
              </a:rPr>
              <a:t>“</a:t>
            </a:r>
            <a:r>
              <a:rPr lang="en-US" b="1" i="1" dirty="0">
                <a:effectLst/>
              </a:rPr>
              <a:t>Self-Contained Breathing Apparatus (SCBA)</a:t>
            </a:r>
            <a:r>
              <a:rPr lang="en-US" dirty="0">
                <a:effectLst/>
              </a:rPr>
              <a:t> is the respirator commonly used by firefighters. These use their own air tank to supply clean air, so you don't need to worry about filters. They also protect against higher concentrations of dangerous chemicals. However, they are very heavy (30 pounds or more), and require very special training on how to use and to maintain them. Also, the air tanks typically last an hour or less depending upon their rating and your breathing rate (how hard you are breathing).</a:t>
            </a:r>
          </a:p>
          <a:p>
            <a:endParaRPr lang="en-US" i="1" dirty="0">
              <a:effectLst/>
            </a:endParaRPr>
          </a:p>
          <a:p>
            <a:pPr lvl="1"/>
            <a:r>
              <a:rPr lang="en-US" i="1" dirty="0">
                <a:effectLst/>
              </a:rPr>
              <a:t>Self-Contained Breathing Apparatus:</a:t>
            </a:r>
            <a:endParaRPr lang="en-US" dirty="0">
              <a:effectLst/>
            </a:endParaRPr>
          </a:p>
          <a:p>
            <a:pPr lvl="1"/>
            <a:r>
              <a:rPr lang="en-US" dirty="0">
                <a:effectLst/>
              </a:rPr>
              <a:t>Provide clean air from a portable air tank when the air around you is simply too dangerous to breathe.</a:t>
            </a:r>
          </a:p>
          <a:p>
            <a:pPr lvl="1"/>
            <a:r>
              <a:rPr lang="en-US" dirty="0">
                <a:effectLst/>
              </a:rPr>
              <a:t>All of these respirators (except for the "dust masks" or filtering face pieces) are available in either half-mask or full-face pieces.”</a:t>
            </a:r>
          </a:p>
          <a:p>
            <a:pPr lvl="1"/>
            <a:endParaRPr lang="en-US" dirty="0">
              <a:effectLst/>
            </a:endParaRPr>
          </a:p>
          <a:p>
            <a:pPr lvl="1"/>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Source:  https://www.osha.gov/dte/library/respirators/presentation/index.html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t>Supplied Air Respirator (SAR)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 atmosphere-supplying respirator for which the source of breathing air is not designed to be carried by the user.  Also called </a:t>
            </a:r>
            <a:r>
              <a:rPr lang="en-US" altLang="en-US" sz="1200" b="1" dirty="0"/>
              <a:t>airline respirator</a:t>
            </a:r>
            <a:r>
              <a:rPr lang="en-US" altLang="en-US" sz="1200" dirty="0"/>
              <a:t>.”</a:t>
            </a:r>
          </a:p>
          <a:p>
            <a:pPr lvl="0"/>
            <a:endParaRPr lang="en-US" dirty="0">
              <a:effectLst/>
            </a:endParaRPr>
          </a:p>
        </p:txBody>
      </p:sp>
      <p:sp>
        <p:nvSpPr>
          <p:cNvPr id="4" name="Slide Number Placeholder 3"/>
          <p:cNvSpPr>
            <a:spLocks noGrp="1"/>
          </p:cNvSpPr>
          <p:nvPr>
            <p:ph type="sldNum" sz="quarter" idx="10"/>
          </p:nvPr>
        </p:nvSpPr>
        <p:spPr/>
        <p:txBody>
          <a:bodyPr/>
          <a:lstStyle/>
          <a:p>
            <a:fld id="{0F6C6ECD-E119-4B29-A31F-F4F2A203725D}" type="slidenum">
              <a:rPr lang="en-US" smtClean="0"/>
              <a:t>30</a:t>
            </a:fld>
            <a:endParaRPr lang="en-US"/>
          </a:p>
        </p:txBody>
      </p:sp>
    </p:spTree>
    <p:extLst>
      <p:ext uri="{BB962C8B-B14F-4D97-AF65-F5344CB8AC3E}">
        <p14:creationId xmlns:p14="http://schemas.microsoft.com/office/powerpoint/2010/main" val="221497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a:t>
            </a:r>
            <a:r>
              <a:rPr lang="en-US" b="1" i="1" dirty="0"/>
              <a:t>Respiratory</a:t>
            </a:r>
            <a:r>
              <a:rPr lang="en-US" b="1" i="1" baseline="0" dirty="0"/>
              <a:t> Protection</a:t>
            </a:r>
            <a:r>
              <a:rPr lang="en-US" baseline="0" dirty="0"/>
              <a:t> (2002), OSHA #3079, https://www.osha.gov/Publications/OSHA3079/osha3079.html</a:t>
            </a:r>
          </a:p>
          <a:p>
            <a:endParaRPr lang="en-US" dirty="0"/>
          </a:p>
          <a:p>
            <a:r>
              <a:rPr lang="en-US" dirty="0"/>
              <a:t>“It is important to inspect all respirators for wear and tear before and after each use, giving special attention to rubber or plastic parts that can deteriorate or lose pliability. The </a:t>
            </a:r>
            <a:r>
              <a:rPr lang="en-US" dirty="0" err="1"/>
              <a:t>facepiece</a:t>
            </a:r>
            <a:r>
              <a:rPr lang="en-US" dirty="0"/>
              <a:t>, headband, valves, connecting tube, fittings, and cartridges, canisters or filters must be in good condition. A respirator inspection must include checking the tightness of the connections.</a:t>
            </a:r>
            <a:br>
              <a:rPr lang="en-US" dirty="0"/>
            </a:br>
            <a:br>
              <a:rPr lang="en-US" dirty="0"/>
            </a:br>
            <a:r>
              <a:rPr lang="en-US" dirty="0"/>
              <a:t>Users must inspect SCBAs at least monthly and ensure that air and oxygen cylinders are fully charged according to the manufacturer's instructions. The inspection should include a check of regulator and warning devices to ensure their proper function. Employers must keep records of inspection dates and findings.</a:t>
            </a:r>
            <a:br>
              <a:rPr lang="en-US" dirty="0"/>
            </a:br>
            <a:br>
              <a:rPr lang="en-US" dirty="0"/>
            </a:br>
            <a:r>
              <a:rPr lang="en-US" dirty="0"/>
              <a:t>Users should replace chemical cartridges and gas mask canisters as necessary to provide complete protection, following the manufacturer's recommendations. In addition, they should replace mechanical filters as necessary to avoid high resistance to breathing.</a:t>
            </a:r>
            <a:br>
              <a:rPr lang="en-US" dirty="0"/>
            </a:br>
            <a:br>
              <a:rPr lang="en-US" dirty="0"/>
            </a:br>
            <a:r>
              <a:rPr lang="en-US" dirty="0"/>
              <a:t>Only an experienced person is permitted to make repairs, using parts specifically designed for the respirator. This person must consult the manufacturer's instructions for any repair and no attempt should be made to repair or replace components or make adjustments or repairs beyond the manufacturer's recommendations.</a:t>
            </a:r>
          </a:p>
          <a:p>
            <a:endParaRPr lang="en-US" dirty="0"/>
          </a:p>
          <a:p>
            <a:r>
              <a:rPr lang="en-US" dirty="0"/>
              <a:t>The employer must ensure that respirators are cleaned and disinfected as often as necessary to keep them sanitary. In addition, the employer must ensure that emergency-use respirators are cleaned and disinfected immediately after each use.</a:t>
            </a:r>
            <a:br>
              <a:rPr lang="en-US" dirty="0"/>
            </a:br>
            <a:br>
              <a:rPr lang="en-US" dirty="0"/>
            </a:br>
            <a:r>
              <a:rPr lang="en-US" dirty="0"/>
              <a:t>Respirators should be washed in a detergent solution and then disinfected by immersing them in a sanitizing solution. Cleaner-sanitizers that effectively clean the respirator and contain a bactericidal agent are available commercially. The bactericidal agent frequently used is a quaternary ammonium compound. Strong cleaning and sanitizing agents and many solvents can damage rubber or plastic respirator parts. Use these materials with caution or after consultation with the respirator manufacturer.”</a:t>
            </a:r>
            <a:br>
              <a:rPr lang="en-US" dirty="0"/>
            </a:b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016720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b="1" i="1" dirty="0"/>
              <a:t>Respiratory</a:t>
            </a:r>
            <a:r>
              <a:rPr lang="en-US" b="1" i="1" baseline="0" dirty="0"/>
              <a:t> Protection</a:t>
            </a:r>
            <a:r>
              <a:rPr lang="en-US" baseline="0" dirty="0"/>
              <a:t> (2002), OSHA #3079, https://www.osha.gov/Publications/OSHA3079/osha3079.html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“Users must store respirators in a way that protects them against dust, sunlight, heat, extreme cold, excessive moisture, and damaging chemicals. When packed or stored, each respirator should be positioned to retain its natural configuration. Facepieces and exhalation valves should rest in a normal position to prevent the rubber or plastic from deforming.”</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2301495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a:t>https://www.osha.gov/dts/osta/otm/noise/index.html </a:t>
            </a:r>
          </a:p>
          <a:p>
            <a:br>
              <a:rPr lang="en-US" dirty="0"/>
            </a:br>
            <a:r>
              <a:rPr lang="en-US" dirty="0"/>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dirty="0"/>
          </a:p>
          <a:p>
            <a:r>
              <a:rPr lang="en-US" dirty="0"/>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dirty="0"/>
            </a:br>
            <a:r>
              <a:rPr lang="en-US" dirty="0"/>
              <a:t>(OSHA Noise</a:t>
            </a:r>
            <a:r>
              <a:rPr lang="en-US" baseline="0" dirty="0"/>
              <a:t> and Hearing Conservation </a:t>
            </a:r>
            <a:r>
              <a:rPr lang="en-US" baseline="0" dirty="0" err="1"/>
              <a:t>eTool</a:t>
            </a:r>
            <a:r>
              <a:rPr lang="en-US" baseline="0" dirty="0"/>
              <a:t>, 2005)</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405884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a:t>
            </a:fld>
            <a:endParaRPr lang="en-US"/>
          </a:p>
        </p:txBody>
      </p:sp>
    </p:spTree>
    <p:extLst>
      <p:ext uri="{BB962C8B-B14F-4D97-AF65-F5344CB8AC3E}">
        <p14:creationId xmlns:p14="http://schemas.microsoft.com/office/powerpoint/2010/main" val="975033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29 CFR 1910.95(b)(2)</a:t>
            </a:r>
          </a:p>
          <a:p>
            <a:endParaRPr lang="en-US" dirty="0"/>
          </a:p>
          <a:p>
            <a:r>
              <a:rPr lang="en-US" dirty="0">
                <a:effectLst/>
              </a:rPr>
              <a:t>“If the variations in noise level involve maxima at intervals of 1 second or less, it is to be considered continuous. </a:t>
            </a:r>
          </a:p>
          <a:p>
            <a:endParaRPr lang="en-US" dirty="0">
              <a:effectLst/>
            </a:endParaRPr>
          </a:p>
          <a:p>
            <a:r>
              <a:rPr lang="en-US" dirty="0">
                <a:effectLst/>
              </a:rPr>
              <a:t>Footnote(1) When the daily noise exposure is composed of two or more periods of noise exposure of different levels, their combined effect should be considered, rather than the individual effect of each. If the sum of the following fractions: C(1)/T(1) + C(2)/T(2) C(n)/T(n) exceeds unity, then, the mixed exposure should be considered to exceed the limit value. Cn indicates the total time of exposure at a specified noise level, and </a:t>
            </a:r>
            <a:r>
              <a:rPr lang="en-US" dirty="0" err="1">
                <a:effectLst/>
              </a:rPr>
              <a:t>Tn</a:t>
            </a:r>
            <a:r>
              <a:rPr lang="en-US" dirty="0">
                <a:effectLst/>
              </a:rPr>
              <a:t> indicates the total time of exposure permitted at that level. Exposure to impulsive or impact noise should not exceed 140 dB peak sound pressure level.”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3266264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b="1" dirty="0"/>
              <a:t>https://www.osha.gov/dts/osta/otm/noise/index.html </a:t>
            </a:r>
          </a:p>
          <a:p>
            <a:br>
              <a:rPr lang="en-US" dirty="0"/>
            </a:br>
            <a:r>
              <a:rPr lang="en-US" dirty="0"/>
              <a:t>“Hearing protection devices (HPDs) are considered the last option to control exposures to noise. HPDs are generally used during the necessary time it takes to implement engineering or administrative controls, or when such controls are not feasible.” </a:t>
            </a:r>
            <a:br>
              <a:rPr lang="en-US" dirty="0"/>
            </a:br>
            <a:r>
              <a:rPr lang="en-US" dirty="0"/>
              <a:t>(OSHA Noise</a:t>
            </a:r>
            <a:r>
              <a:rPr lang="en-US" baseline="0" dirty="0"/>
              <a:t> and Hearing Conservation </a:t>
            </a:r>
            <a:r>
              <a:rPr lang="en-US" baseline="0" dirty="0" err="1"/>
              <a:t>eTool</a:t>
            </a:r>
            <a:r>
              <a:rPr lang="en-US" baseline="0" dirty="0"/>
              <a:t>, 2005)</a:t>
            </a:r>
          </a:p>
          <a:p>
            <a:endParaRPr lang="en-US" baseline="0" dirty="0"/>
          </a:p>
          <a:p>
            <a:r>
              <a:rPr lang="en-US" baseline="0" dirty="0"/>
              <a:t>This slide shows some examples of hearing protection devices.</a:t>
            </a:r>
          </a:p>
          <a:p>
            <a:endParaRPr lang="en-US" baseline="0" dirty="0"/>
          </a:p>
          <a:p>
            <a:r>
              <a:rPr lang="en-US" baseline="0" dirty="0"/>
              <a:t>https://www.osha.gov/dts/osta/otm/new_noise/appendixe.pdf </a:t>
            </a:r>
            <a:br>
              <a:rPr lang="en-US" dirty="0"/>
            </a:br>
            <a:endParaRPr lang="en-US" baseline="0" dirty="0"/>
          </a:p>
          <a:p>
            <a:r>
              <a:rPr lang="en-US" baseline="0" dirty="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dirty="0" err="1"/>
              <a:t>n.d.</a:t>
            </a:r>
            <a:r>
              <a:rPr lang="en-US" baseline="0" dirty="0"/>
              <a:t>). </a:t>
            </a:r>
            <a:br>
              <a:rPr lang="en-US" baseline="0"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3273859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http://www-esh.fnal.gov/CourseHandout_Mat/earplug.pdf </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3382843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7F99BDFB-03A4-4ACB-87F0-D71AA00EA9A5}" type="slidenum">
              <a:rPr lang="en-US" smtClean="0">
                <a:latin typeface="Times New Roman" panose="02020603050405020304" pitchFamily="18" charset="0"/>
              </a:rPr>
              <a:pPr/>
              <a:t>39</a:t>
            </a:fld>
            <a:endParaRPr 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xfrm>
            <a:off x="1905000" y="484188"/>
            <a:ext cx="3940175" cy="2954337"/>
          </a:xfrm>
          <a:ln cap="fla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The employer select and require employees the proper use of hand protection when exposed to hazards.</a:t>
            </a:r>
            <a:endParaRPr lang="es-PR" dirty="0"/>
          </a:p>
          <a:p>
            <a:endParaRPr lang="es-PR" dirty="0"/>
          </a:p>
        </p:txBody>
      </p:sp>
    </p:spTree>
    <p:extLst>
      <p:ext uri="{BB962C8B-B14F-4D97-AF65-F5344CB8AC3E}">
        <p14:creationId xmlns:p14="http://schemas.microsoft.com/office/powerpoint/2010/main" val="1893080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defTabSz="888980">
              <a:defRPr/>
            </a:pPr>
            <a:r>
              <a:rPr lang="en-US" b="1" dirty="0"/>
              <a:t>https://www.osha.gov/Publications/osha3151.html </a:t>
            </a:r>
          </a:p>
          <a:p>
            <a:endParaRPr lang="en-US" dirty="0"/>
          </a:p>
          <a:p>
            <a:r>
              <a:rPr lang="en-US" dirty="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a:br>
            <a:br>
              <a:rPr lang="en-US" dirty="0"/>
            </a:br>
            <a:r>
              <a:rPr lang="en-US" dirty="0"/>
              <a:t>The following are examples of some factors that may influence the selection of protective gloves for a workplace. </a:t>
            </a:r>
          </a:p>
          <a:p>
            <a:pPr marL="171450" indent="-171450">
              <a:buFont typeface="Arial" panose="020B0604020202020204" pitchFamily="34" charset="0"/>
              <a:buChar char="•"/>
            </a:pPr>
            <a:r>
              <a:rPr lang="en-US" dirty="0"/>
              <a:t>Type of chemicals handled. </a:t>
            </a:r>
          </a:p>
          <a:p>
            <a:pPr marL="166684" indent="-166684">
              <a:buFont typeface="Arial" panose="020B0604020202020204" pitchFamily="34" charset="0"/>
              <a:buChar char="•"/>
            </a:pPr>
            <a:r>
              <a:rPr lang="en-US" dirty="0"/>
              <a:t>Nature of contact (total immersion, splash, etc.). </a:t>
            </a:r>
          </a:p>
          <a:p>
            <a:pPr marL="166684" indent="-166684">
              <a:buFont typeface="Arial" panose="020B0604020202020204" pitchFamily="34" charset="0"/>
              <a:buChar char="•"/>
            </a:pPr>
            <a:r>
              <a:rPr lang="en-US" dirty="0"/>
              <a:t>Duration of contact. </a:t>
            </a:r>
          </a:p>
          <a:p>
            <a:pPr marL="166684" indent="-166684">
              <a:buFont typeface="Arial" panose="020B0604020202020204" pitchFamily="34" charset="0"/>
              <a:buChar char="•"/>
            </a:pPr>
            <a:r>
              <a:rPr lang="en-US" dirty="0"/>
              <a:t>Area requiring protection (hand only, forearm, arm). </a:t>
            </a:r>
          </a:p>
          <a:p>
            <a:pPr marL="166684" indent="-166684">
              <a:buFont typeface="Arial" panose="020B0604020202020204" pitchFamily="34" charset="0"/>
              <a:buChar char="•"/>
            </a:pPr>
            <a:r>
              <a:rPr lang="en-US" dirty="0"/>
              <a:t>Grip requirements (dry, wet, oily). </a:t>
            </a:r>
          </a:p>
          <a:p>
            <a:pPr marL="166684" indent="-166684">
              <a:buFont typeface="Arial" panose="020B0604020202020204" pitchFamily="34" charset="0"/>
              <a:buChar char="•"/>
            </a:pPr>
            <a:r>
              <a:rPr lang="en-US" dirty="0"/>
              <a:t>Thermal protection. </a:t>
            </a:r>
          </a:p>
          <a:p>
            <a:pPr marL="166684" indent="-166684">
              <a:buFont typeface="Arial" panose="020B0604020202020204" pitchFamily="34" charset="0"/>
              <a:buChar char="•"/>
            </a:pPr>
            <a:r>
              <a:rPr lang="en-US" dirty="0"/>
              <a:t>Size and comfort. </a:t>
            </a:r>
          </a:p>
          <a:p>
            <a:pPr marL="166684" indent="-166684">
              <a:buFont typeface="Arial" panose="020B0604020202020204" pitchFamily="34" charset="0"/>
              <a:buChar char="•"/>
            </a:pPr>
            <a:r>
              <a:rPr lang="en-US" dirty="0"/>
              <a:t>Abrasion/resistance requirements. </a:t>
            </a:r>
          </a:p>
          <a:p>
            <a:pPr marL="0" indent="0">
              <a:buFontTx/>
              <a:buNone/>
            </a:pPr>
            <a:endParaRPr lang="en-US" dirty="0"/>
          </a:p>
          <a:p>
            <a:pPr marL="0" indent="0">
              <a:buFontTx/>
              <a:buNone/>
            </a:pPr>
            <a:r>
              <a:rPr lang="en-US" dirty="0"/>
              <a:t>Gloves made from a wide variety of materials are designed for many types of workplace hazards. In general, gloves fall into four groups: </a:t>
            </a:r>
          </a:p>
          <a:p>
            <a:pPr marL="166684" indent="-166684">
              <a:buFont typeface="Arial" panose="020B0604020202020204" pitchFamily="34" charset="0"/>
              <a:buChar char="•"/>
            </a:pPr>
            <a:r>
              <a:rPr lang="en-US" dirty="0"/>
              <a:t>Gloves made of leather, canvas or metal mesh; </a:t>
            </a:r>
          </a:p>
          <a:p>
            <a:pPr marL="166684" indent="-166684">
              <a:buFont typeface="Arial" panose="020B0604020202020204" pitchFamily="34" charset="0"/>
              <a:buChar char="•"/>
            </a:pPr>
            <a:r>
              <a:rPr lang="en-US" dirty="0"/>
              <a:t>Fabric and coated fabric gloves; </a:t>
            </a:r>
          </a:p>
          <a:p>
            <a:pPr marL="166684" indent="-166684">
              <a:buFont typeface="Arial" panose="020B0604020202020204" pitchFamily="34" charset="0"/>
              <a:buChar char="•"/>
            </a:pPr>
            <a:r>
              <a:rPr lang="en-US" dirty="0"/>
              <a:t>Chemical- and liquid-resistant gloves; </a:t>
            </a:r>
          </a:p>
          <a:p>
            <a:pPr marL="166684" indent="-166684">
              <a:buFont typeface="Arial" panose="020B0604020202020204" pitchFamily="34" charset="0"/>
              <a:buChar char="•"/>
            </a:pPr>
            <a:r>
              <a:rPr lang="en-US" dirty="0"/>
              <a:t>Insulating rubber gloves”</a:t>
            </a:r>
            <a:br>
              <a:rPr lang="en-US" dirty="0"/>
            </a:b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4080885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defTabSz="888980">
              <a:defRPr/>
            </a:pPr>
            <a:r>
              <a:rPr lang="en-US" dirty="0"/>
              <a:t>Employees who face possible foot or leg injuries from falling or rolling objects or from crushing or penetrating materials should</a:t>
            </a:r>
            <a:r>
              <a:rPr lang="en-US" baseline="0" dirty="0"/>
              <a:t> </a:t>
            </a:r>
            <a:r>
              <a:rPr lang="en-US" dirty="0"/>
              <a:t>wear protective footwear. Also, employees whose work involves exposure to hot substances or corrosive or poisonous materials must have protective gear to cover exposed body parts, including legs and feet….</a:t>
            </a:r>
          </a:p>
          <a:p>
            <a:endParaRPr lang="en-US" dirty="0"/>
          </a:p>
          <a:p>
            <a:r>
              <a:rPr lang="en-US" dirty="0"/>
              <a:t>Examples of situations in which an employee should wear foot and/or leg protection include: </a:t>
            </a:r>
          </a:p>
          <a:p>
            <a:pPr marL="166684" indent="-166684">
              <a:buFont typeface="Arial" panose="020B0604020202020204" pitchFamily="34" charset="0"/>
              <a:buChar char="•"/>
            </a:pPr>
            <a:r>
              <a:rPr lang="en-US" dirty="0"/>
              <a:t>When heavy objects such as barrels or tools might roll onto or fall on the employee's feet;</a:t>
            </a:r>
          </a:p>
          <a:p>
            <a:pPr marL="166684" indent="-166684">
              <a:buFont typeface="Arial" panose="020B0604020202020204" pitchFamily="34" charset="0"/>
              <a:buChar char="•"/>
            </a:pPr>
            <a:r>
              <a:rPr lang="en-US" dirty="0"/>
              <a:t>Working with sharp objects such as nails or spikes that could pierce the soles or uppers of ordinary shoes;</a:t>
            </a:r>
          </a:p>
          <a:p>
            <a:pPr marL="166684" indent="-166684">
              <a:buFont typeface="Arial" panose="020B0604020202020204" pitchFamily="34" charset="0"/>
              <a:buChar char="•"/>
            </a:pPr>
            <a:r>
              <a:rPr lang="en-US" dirty="0"/>
              <a:t>Exposure to molten metal that might splash on feet or legs;</a:t>
            </a:r>
          </a:p>
          <a:p>
            <a:pPr marL="166684" indent="-166684">
              <a:buFont typeface="Arial" panose="020B0604020202020204" pitchFamily="34" charset="0"/>
              <a:buChar char="•"/>
            </a:pPr>
            <a:r>
              <a:rPr lang="en-US" dirty="0"/>
              <a:t>Working on or around hot, wet, or slippery surfaces; and </a:t>
            </a:r>
          </a:p>
          <a:p>
            <a:pPr marL="166684" indent="-166684">
              <a:buFont typeface="Arial" panose="020B0604020202020204" pitchFamily="34" charset="0"/>
              <a:buChar char="•"/>
            </a:pPr>
            <a:r>
              <a:rPr lang="en-US" dirty="0"/>
              <a:t>Working when electrical hazards are present.”</a:t>
            </a:r>
            <a:br>
              <a:rPr lang="en-US" dirty="0"/>
            </a:b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0F6C6ECD-E119-4B29-A31F-F4F2A203725D}" type="slidenum">
              <a:rPr lang="en-US" smtClean="0"/>
              <a:t>41</a:t>
            </a:fld>
            <a:endParaRPr lang="en-US"/>
          </a:p>
        </p:txBody>
      </p:sp>
    </p:spTree>
    <p:extLst>
      <p:ext uri="{BB962C8B-B14F-4D97-AF65-F5344CB8AC3E}">
        <p14:creationId xmlns:p14="http://schemas.microsoft.com/office/powerpoint/2010/main" val="61429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82A5812-BE21-4A95-8928-85C5BB60E3A2}" type="slidenum">
              <a:rPr lang="en-US" smtClean="0">
                <a:latin typeface="Times New Roman" panose="02020603050405020304" pitchFamily="18" charset="0"/>
              </a:rPr>
              <a:pPr/>
              <a:t>42</a:t>
            </a:fld>
            <a:endParaRPr lang="en-US">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xfrm>
            <a:off x="1905000" y="484188"/>
            <a:ext cx="3940175" cy="2954337"/>
          </a:xfrm>
          <a:ln cap="flat"/>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0" indent="-342900" algn="l">
              <a:spcBef>
                <a:spcPct val="0"/>
              </a:spcBef>
              <a:buClrTx/>
              <a:buFont typeface="Arial" panose="020B0604020202020204" pitchFamily="34" charset="0"/>
              <a:buChar char="•"/>
            </a:pPr>
            <a:r>
              <a:rPr lang="en-US" sz="2500" b="1" dirty="0">
                <a:latin typeface="Tahoma" panose="020B0604030504040204" pitchFamily="34" charset="0"/>
                <a:ea typeface="Tahoma" panose="020B0604030504040204" pitchFamily="34" charset="0"/>
                <a:cs typeface="Tahoma" panose="020B0604030504040204" pitchFamily="34" charset="0"/>
              </a:rPr>
              <a:t>IMPACTS</a:t>
            </a:r>
            <a:r>
              <a:rPr lang="en-US" sz="2500" dirty="0">
                <a:latin typeface="Tahoma" panose="020B0604030504040204" pitchFamily="34" charset="0"/>
                <a:ea typeface="Tahoma" panose="020B0604030504040204" pitchFamily="34" charset="0"/>
                <a:cs typeface="Tahoma" panose="020B0604030504040204" pitchFamily="34" charset="0"/>
              </a:rPr>
              <a:t> – loading or handling materials such as packages, equipment or heavy objects that could fall</a:t>
            </a:r>
          </a:p>
          <a:p>
            <a:pPr marL="914400" lvl="0" indent="-342900" algn="l">
              <a:spcBef>
                <a:spcPct val="0"/>
              </a:spcBef>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COMPRESSIONS</a:t>
            </a:r>
            <a:r>
              <a:rPr lang="en-US" sz="2400" dirty="0">
                <a:latin typeface="Tahoma" panose="020B0604030504040204" pitchFamily="34" charset="0"/>
                <a:ea typeface="Tahoma" panose="020B0604030504040204" pitchFamily="34" charset="0"/>
                <a:cs typeface="Tahoma" panose="020B0604030504040204" pitchFamily="34" charset="0"/>
              </a:rPr>
              <a:t> – activities involving vehicles (manual material handling carts)</a:t>
            </a:r>
          </a:p>
          <a:p>
            <a:pPr marL="914400" lvl="0" indent="-342900" algn="l">
              <a:spcBef>
                <a:spcPct val="0"/>
              </a:spcBef>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CUTS/PUNCTURES</a:t>
            </a:r>
            <a:r>
              <a:rPr lang="en-US" sz="2400" dirty="0">
                <a:latin typeface="Tahoma" panose="020B0604030504040204" pitchFamily="34" charset="0"/>
                <a:ea typeface="Tahoma" panose="020B0604030504040204" pitchFamily="34" charset="0"/>
                <a:cs typeface="Tahoma" panose="020B0604030504040204" pitchFamily="34" charset="0"/>
              </a:rPr>
              <a:t> – sharp objects such as nails, wire, tacks, staples, screws, scrap metal</a:t>
            </a:r>
          </a:p>
          <a:p>
            <a:pPr marL="914400" lvl="0" indent="-342900" algn="l">
              <a:spcBef>
                <a:spcPct val="0"/>
              </a:spcBef>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CHEMICALS</a:t>
            </a:r>
            <a:r>
              <a:rPr lang="en-US" sz="2400" dirty="0">
                <a:latin typeface="Tahoma" panose="020B0604030504040204" pitchFamily="34" charset="0"/>
                <a:ea typeface="Tahoma" panose="020B0604030504040204" pitchFamily="34" charset="0"/>
                <a:cs typeface="Tahoma" panose="020B0604030504040204" pitchFamily="34" charset="0"/>
              </a:rPr>
              <a:t> – verify with your supervisor and/or the SDS (Safety Data Sheet) for adequate protection</a:t>
            </a:r>
          </a:p>
          <a:p>
            <a:pPr marL="914400" lvl="0" indent="-342900" algn="l">
              <a:spcBef>
                <a:spcPct val="0"/>
              </a:spcBef>
              <a:buClrTx/>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TEMPERATURES</a:t>
            </a:r>
            <a:r>
              <a:rPr lang="en-US" sz="2400" baseline="0" dirty="0">
                <a:latin typeface="Tahoma" panose="020B0604030504040204" pitchFamily="34" charset="0"/>
                <a:ea typeface="Tahoma" panose="020B0604030504040204" pitchFamily="34" charset="0"/>
                <a:cs typeface="Tahoma" panose="020B0604030504040204" pitchFamily="34" charset="0"/>
              </a:rPr>
              <a:t> – extreme hot or cold work surfaces and/or materials</a:t>
            </a:r>
            <a:endParaRPr lang="en-US" sz="2400" dirty="0">
              <a:latin typeface="Tahoma" panose="020B0604030504040204" pitchFamily="34" charset="0"/>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endParaRPr lang="es-PR" dirty="0"/>
          </a:p>
        </p:txBody>
      </p:sp>
    </p:spTree>
    <p:extLst>
      <p:ext uri="{BB962C8B-B14F-4D97-AF65-F5344CB8AC3E}">
        <p14:creationId xmlns:p14="http://schemas.microsoft.com/office/powerpoint/2010/main" val="2830396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defTabSz="888980">
              <a:defRPr/>
            </a:pPr>
            <a:r>
              <a:rPr lang="en-US" b="1" dirty="0"/>
              <a:t>https://www.osha.gov/Publications/osha3151.html </a:t>
            </a:r>
          </a:p>
          <a:p>
            <a:endParaRPr lang="en-US" dirty="0"/>
          </a:p>
          <a:p>
            <a:r>
              <a:rPr lang="en-US" b="0" dirty="0"/>
              <a:t>“Safety shoes </a:t>
            </a:r>
            <a:r>
              <a:rPr lang="en-US" dirty="0"/>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dirty="0"/>
          </a:p>
          <a:p>
            <a:r>
              <a:rPr lang="en-US" b="0" dirty="0"/>
              <a:t>“Metatarsal guards </a:t>
            </a:r>
            <a:r>
              <a:rPr lang="en-US" dirty="0"/>
              <a:t>protect the instep area from impact and compression. Made of aluminum, steel, fiber or plastic, these guards may be strapped to the outside of shoes.”</a:t>
            </a:r>
          </a:p>
          <a:p>
            <a:endParaRPr lang="en-US" dirty="0"/>
          </a:p>
          <a:p>
            <a:r>
              <a:rPr lang="en-US" b="0" dirty="0"/>
              <a:t>“Electrically conductive shoes </a:t>
            </a:r>
            <a:r>
              <a:rPr lang="en-US" dirty="0"/>
              <a:t>provide protection against the buildup of static electricity…. Employees exposed to electrical hazards must never wear conductive shoes.”</a:t>
            </a:r>
          </a:p>
          <a:p>
            <a:endParaRPr lang="en-US" dirty="0"/>
          </a:p>
          <a:p>
            <a:r>
              <a:rPr lang="en-US" b="0" dirty="0"/>
              <a:t>“Electrical hazard, safety-toe shoes </a:t>
            </a:r>
            <a:r>
              <a:rPr lang="en-US" dirty="0"/>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dirty="0"/>
          </a:p>
          <a:p>
            <a:pPr defTabSz="888980">
              <a:defRPr/>
            </a:pP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3794860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i="1" dirty="0">
                <a:effectLst/>
              </a:rPr>
              <a:t>Criteria for protective footwear</a:t>
            </a:r>
            <a:r>
              <a:rPr lang="en-US" dirty="0"/>
              <a:t>.</a:t>
            </a:r>
            <a:r>
              <a:rPr lang="en-US" sz="1200" b="1" i="0" kern="1200" dirty="0">
                <a:solidFill>
                  <a:schemeClr val="tx1"/>
                </a:solidFill>
                <a:effectLst/>
                <a:latin typeface="+mn-lt"/>
                <a:ea typeface="+mn-ea"/>
                <a:cs typeface="+mn-cs"/>
              </a:rPr>
              <a:t>1910.136(b)(1)</a:t>
            </a:r>
            <a:endParaRPr lang="en-US" sz="1200" b="0" i="0" kern="1200" dirty="0">
              <a:solidFill>
                <a:schemeClr val="tx1"/>
              </a:solidFill>
              <a:effectLst/>
              <a:latin typeface="+mn-lt"/>
              <a:ea typeface="+mn-ea"/>
              <a:cs typeface="+mn-cs"/>
            </a:endParaRPr>
          </a:p>
          <a:p>
            <a:r>
              <a:rPr lang="en-US" dirty="0"/>
              <a:t>Protective footwear must comply with any of the following consensus standards:</a:t>
            </a:r>
            <a:r>
              <a:rPr lang="en-US" sz="1200" b="1" i="0" kern="1200" dirty="0">
                <a:solidFill>
                  <a:schemeClr val="tx1"/>
                </a:solidFill>
                <a:effectLst/>
                <a:latin typeface="+mn-lt"/>
                <a:ea typeface="+mn-ea"/>
                <a:cs typeface="+mn-cs"/>
              </a:rPr>
              <a:t>1910.136(b)(1)(</a:t>
            </a:r>
            <a:r>
              <a:rPr lang="en-US" sz="1200" b="1" i="0" kern="1200" dirty="0" err="1">
                <a:solidFill>
                  <a:schemeClr val="tx1"/>
                </a:solidFill>
                <a:effectLst/>
                <a:latin typeface="+mn-lt"/>
                <a:ea typeface="+mn-ea"/>
                <a:cs typeface="+mn-cs"/>
              </a:rPr>
              <a:t>i</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r>
              <a:rPr lang="en-US" dirty="0"/>
              <a:t>ASTM F-2412-2005, "Standard Test Methods for Foot Protection," and ASTM F-2413-2005, "Standard Specification for Performance Requirements for Protective Footwear," which are incorporated by reference in § 1910.6;</a:t>
            </a:r>
            <a:r>
              <a:rPr lang="en-US" sz="1200" b="1" i="0" kern="1200" dirty="0">
                <a:solidFill>
                  <a:schemeClr val="tx1"/>
                </a:solidFill>
                <a:effectLst/>
                <a:latin typeface="+mn-lt"/>
                <a:ea typeface="+mn-ea"/>
                <a:cs typeface="+mn-cs"/>
              </a:rPr>
              <a:t>1910.136(b)(1)(ii)</a:t>
            </a:r>
            <a:endParaRPr lang="en-US" sz="1200" b="0" i="0" kern="1200" dirty="0">
              <a:solidFill>
                <a:schemeClr val="tx1"/>
              </a:solidFill>
              <a:effectLst/>
              <a:latin typeface="+mn-lt"/>
              <a:ea typeface="+mn-ea"/>
              <a:cs typeface="+mn-cs"/>
            </a:endParaRPr>
          </a:p>
          <a:p>
            <a:r>
              <a:rPr lang="en-US" dirty="0"/>
              <a:t>ANSI Z41-1999, "American National Standard for Personal Protection -- Protective Footwear," which is incorporated by reference in § 1910.6; or</a:t>
            </a:r>
            <a:r>
              <a:rPr lang="en-US" sz="1200" b="1" i="0" kern="1200" dirty="0">
                <a:solidFill>
                  <a:schemeClr val="tx1"/>
                </a:solidFill>
                <a:effectLst/>
                <a:latin typeface="+mn-lt"/>
                <a:ea typeface="+mn-ea"/>
                <a:cs typeface="+mn-cs"/>
              </a:rPr>
              <a:t>1910.136(b)(1)(iii)</a:t>
            </a:r>
            <a:endParaRPr lang="en-US" sz="1200" b="0" i="0" kern="1200" dirty="0">
              <a:solidFill>
                <a:schemeClr val="tx1"/>
              </a:solidFill>
              <a:effectLst/>
              <a:latin typeface="+mn-lt"/>
              <a:ea typeface="+mn-ea"/>
              <a:cs typeface="+mn-cs"/>
            </a:endParaRPr>
          </a:p>
          <a:p>
            <a:r>
              <a:rPr lang="en-US" dirty="0"/>
              <a:t>ANSI Z41-1991, "American National Standard for Personal Protection -- Protective Footwear," which is incorporated by reference in § 1910.6.</a:t>
            </a:r>
            <a:r>
              <a:rPr lang="en-US" sz="1200" b="1" i="0" kern="1200" dirty="0">
                <a:solidFill>
                  <a:schemeClr val="tx1"/>
                </a:solidFill>
                <a:effectLst/>
                <a:latin typeface="+mn-lt"/>
                <a:ea typeface="+mn-ea"/>
                <a:cs typeface="+mn-cs"/>
              </a:rPr>
              <a:t>1910.136(b)(2)</a:t>
            </a:r>
            <a:endParaRPr lang="en-US" sz="1200" b="0" i="0" kern="1200" dirty="0">
              <a:solidFill>
                <a:schemeClr val="tx1"/>
              </a:solidFill>
              <a:effectLst/>
              <a:latin typeface="+mn-lt"/>
              <a:ea typeface="+mn-ea"/>
              <a:cs typeface="+mn-cs"/>
            </a:endParaRPr>
          </a:p>
          <a:p>
            <a:r>
              <a:rPr lang="en-US" dirty="0"/>
              <a:t>Protective footwear that the employer demonstrates is at least as effective as protective footwear that is constructed in accordance with one of the above consensus standards will be deemed to be in compliance with the requirements of this section. [59 FR 16360, April 6, 1994; 59 FR 33910, July 1, 1994; 61 FR 9227, March 7, 1996; 61 FR 19547, May 2, 1996; 61 FR 21228, May 9, 1996; 74 FR 46356, Sept. 9, 2009; 79 FR 20629, July 10, 2014]</a:t>
            </a:r>
            <a:br>
              <a:rPr lang="en-US" dirty="0"/>
            </a:br>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44</a:t>
            </a:fld>
            <a:endParaRPr lang="en-US"/>
          </a:p>
        </p:txBody>
      </p:sp>
    </p:spTree>
    <p:extLst>
      <p:ext uri="{BB962C8B-B14F-4D97-AF65-F5344CB8AC3E}">
        <p14:creationId xmlns:p14="http://schemas.microsoft.com/office/powerpoint/2010/main" val="3871343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982C0328-2323-4DFD-82C2-BA2E01D90CAC}" type="slidenum">
              <a:rPr lang="en-US" smtClean="0">
                <a:latin typeface="Times New Roman" panose="02020603050405020304" pitchFamily="18" charset="0"/>
              </a:rPr>
              <a:pPr/>
              <a:t>45</a:t>
            </a:fld>
            <a:endParaRPr 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1905000" y="484188"/>
            <a:ext cx="3940175" cy="2954337"/>
          </a:xfrm>
          <a:ln cap="flat"/>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p>
        </p:txBody>
      </p:sp>
    </p:spTree>
    <p:extLst>
      <p:ext uri="{BB962C8B-B14F-4D97-AF65-F5344CB8AC3E}">
        <p14:creationId xmlns:p14="http://schemas.microsoft.com/office/powerpoint/2010/main" val="1785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The Hierarchy of Control</a:t>
            </a:r>
            <a:r>
              <a:rPr lang="en-US" baseline="0" dirty="0"/>
              <a:t> Methods</a:t>
            </a:r>
          </a:p>
          <a:p>
            <a:pPr marL="628650" lvl="1" indent="-171450">
              <a:buFont typeface="Arial" panose="020B0604020202020204" pitchFamily="34" charset="0"/>
              <a:buChar char="•"/>
            </a:pPr>
            <a:r>
              <a:rPr lang="en-US" baseline="0" dirty="0"/>
              <a:t>Graphic illustrates the effectiveness of the systems used to prevent and control hazards. </a:t>
            </a:r>
          </a:p>
          <a:p>
            <a:pPr marL="628650" lvl="1" indent="-171450">
              <a:buFont typeface="Arial" panose="020B0604020202020204" pitchFamily="34" charset="0"/>
              <a:buChar char="•"/>
            </a:pPr>
            <a:r>
              <a:rPr lang="en-US" baseline="0" dirty="0"/>
              <a:t>Elimination/substitution </a:t>
            </a:r>
          </a:p>
          <a:p>
            <a:pPr marL="1085850" lvl="2" indent="-171450">
              <a:buFont typeface="Arial" panose="020B0604020202020204" pitchFamily="34" charset="0"/>
              <a:buChar char="•"/>
            </a:pPr>
            <a:r>
              <a:rPr lang="en-US" baseline="0" dirty="0"/>
              <a:t>Provides the highest level of protection against hazards. </a:t>
            </a:r>
          </a:p>
          <a:p>
            <a:pPr marL="1085850" lvl="2" indent="-171450">
              <a:buFont typeface="Arial" panose="020B0604020202020204" pitchFamily="34" charset="0"/>
              <a:buChar char="•"/>
            </a:pPr>
            <a:r>
              <a:rPr lang="en-US" baseline="0" dirty="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dirty="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dirty="0"/>
              <a:t>PPE - last resort; it is least effective</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5</a:t>
            </a:fld>
            <a:endParaRPr lang="en-US"/>
          </a:p>
        </p:txBody>
      </p:sp>
    </p:spTree>
    <p:extLst>
      <p:ext uri="{BB962C8B-B14F-4D97-AF65-F5344CB8AC3E}">
        <p14:creationId xmlns:p14="http://schemas.microsoft.com/office/powerpoint/2010/main" val="3632081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3F684A-70FA-4E2A-9D99-843FADD29484}" type="slidenum">
              <a:rPr lang="en-US" smtClean="0">
                <a:latin typeface="Times New Roman" panose="02020603050405020304" pitchFamily="18" charset="0"/>
              </a:rPr>
              <a:pPr/>
              <a:t>47</a:t>
            </a:fld>
            <a:endParaRPr 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239838" y="741363"/>
            <a:ext cx="4535487" cy="3402012"/>
          </a:xfrm>
          <a:ln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lstStyle/>
          <a:p>
            <a:r>
              <a:rPr lang="es-PR" dirty="0" err="1"/>
              <a:t>Source</a:t>
            </a:r>
            <a:r>
              <a:rPr lang="es-PR" dirty="0"/>
              <a:t>: </a:t>
            </a:r>
            <a:r>
              <a:rPr lang="es-PR" b="1" i="1" dirty="0"/>
              <a:t>Personal</a:t>
            </a:r>
            <a:r>
              <a:rPr lang="es-PR" b="1" i="1" baseline="0" dirty="0"/>
              <a:t> </a:t>
            </a:r>
            <a:r>
              <a:rPr lang="es-PR" b="1" i="1" baseline="0" dirty="0" err="1"/>
              <a:t>Protective</a:t>
            </a:r>
            <a:r>
              <a:rPr lang="es-PR" b="1" i="1" baseline="0" dirty="0"/>
              <a:t> </a:t>
            </a:r>
            <a:r>
              <a:rPr lang="es-PR" b="1" i="1" baseline="0" dirty="0" err="1"/>
              <a:t>Equipment</a:t>
            </a:r>
            <a:r>
              <a:rPr lang="es-PR" b="1" i="1" baseline="0" dirty="0"/>
              <a:t> </a:t>
            </a:r>
            <a:r>
              <a:rPr lang="es-PR" baseline="0" dirty="0"/>
              <a:t>(2003), OSHA #3151-12R, https://www.osha.gov/Publications/osha3151.html#bodyprotection</a:t>
            </a:r>
            <a:endParaRPr lang="es-PR" dirty="0"/>
          </a:p>
          <a:p>
            <a:endParaRPr lang="es-PR" dirty="0"/>
          </a:p>
          <a:p>
            <a:r>
              <a:rPr lang="en-US" dirty="0">
                <a:effectLst/>
              </a:rPr>
              <a:t>“Employees who face possible bodily injury of any kind that cannot be eliminated through engineering, work practice or administrative controls, must wear appropriate body protection while performing their jobs. In addition to cuts and radiation, the following are examples of workplace hazards that could cause bodily injury:</a:t>
            </a:r>
          </a:p>
          <a:p>
            <a:pPr marL="171450" indent="-171450">
              <a:buFont typeface="Arial" panose="020B0604020202020204" pitchFamily="34" charset="0"/>
              <a:buChar char="•"/>
            </a:pPr>
            <a:r>
              <a:rPr lang="en-US" dirty="0">
                <a:effectLst/>
              </a:rPr>
              <a:t>Temperature extremes;</a:t>
            </a:r>
          </a:p>
          <a:p>
            <a:pPr marL="171450" indent="-171450">
              <a:buFont typeface="Arial" panose="020B0604020202020204" pitchFamily="34" charset="0"/>
              <a:buChar char="•"/>
            </a:pPr>
            <a:r>
              <a:rPr lang="en-US" dirty="0">
                <a:effectLst/>
              </a:rPr>
              <a:t>Hot splashes from molten metals and other hot liquids;</a:t>
            </a:r>
          </a:p>
          <a:p>
            <a:pPr marL="171450" indent="-171450">
              <a:buFont typeface="Arial" panose="020B0604020202020204" pitchFamily="34" charset="0"/>
              <a:buChar char="•"/>
            </a:pPr>
            <a:r>
              <a:rPr lang="en-US" dirty="0">
                <a:effectLst/>
              </a:rPr>
              <a:t>Potential impacts from tools, machinery and materials;</a:t>
            </a:r>
          </a:p>
          <a:p>
            <a:pPr marL="171450" indent="-171450">
              <a:buFont typeface="Arial" panose="020B0604020202020204" pitchFamily="34" charset="0"/>
              <a:buChar char="•"/>
            </a:pPr>
            <a:r>
              <a:rPr lang="en-US" dirty="0">
                <a:effectLst/>
              </a:rPr>
              <a:t>Hazardous chemicals.</a:t>
            </a:r>
          </a:p>
          <a:p>
            <a:endParaRPr lang="en-US" dirty="0">
              <a:effectLst/>
            </a:endParaRPr>
          </a:p>
          <a:p>
            <a:r>
              <a:rPr lang="en-US" dirty="0">
                <a:effectLst/>
              </a:rPr>
              <a:t>There are many varieties of protective clothing available for specific hazards. Employers are required to ensure that their employees wear personal protective equipment only for the parts of the body exposed to possible injury. Examples of body protection include laboratory coats, coveralls, vests, jackets, aprons, surgical gowns and full body suits.”</a:t>
            </a:r>
          </a:p>
          <a:p>
            <a:endParaRPr lang="es-PR" dirty="0"/>
          </a:p>
        </p:txBody>
      </p:sp>
    </p:spTree>
    <p:extLst>
      <p:ext uri="{BB962C8B-B14F-4D97-AF65-F5344CB8AC3E}">
        <p14:creationId xmlns:p14="http://schemas.microsoft.com/office/powerpoint/2010/main" val="55539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3F684A-70FA-4E2A-9D99-843FADD29484}" type="slidenum">
              <a:rPr lang="en-US" smtClean="0">
                <a:latin typeface="Times New Roman" panose="02020603050405020304" pitchFamily="18" charset="0"/>
              </a:rPr>
              <a:pPr/>
              <a:t>48</a:t>
            </a:fld>
            <a:endParaRPr 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xfrm>
            <a:off x="1239838" y="741363"/>
            <a:ext cx="4535487" cy="3402012"/>
          </a:xfrm>
          <a:ln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5" tIns="47028" rIns="94055" bIns="47028"/>
          <a:lstStyle/>
          <a:p>
            <a:r>
              <a:rPr lang="es-PR" dirty="0" err="1"/>
              <a:t>Source</a:t>
            </a:r>
            <a:r>
              <a:rPr lang="es-PR" dirty="0"/>
              <a:t>: </a:t>
            </a:r>
            <a:r>
              <a:rPr lang="es-PR" b="1" i="1" dirty="0"/>
              <a:t>Personal</a:t>
            </a:r>
            <a:r>
              <a:rPr lang="es-PR" b="1" i="1" baseline="0" dirty="0"/>
              <a:t> </a:t>
            </a:r>
            <a:r>
              <a:rPr lang="es-PR" b="1" i="1" baseline="0" dirty="0" err="1"/>
              <a:t>Protective</a:t>
            </a:r>
            <a:r>
              <a:rPr lang="es-PR" b="1" i="1" baseline="0" dirty="0"/>
              <a:t> </a:t>
            </a:r>
            <a:r>
              <a:rPr lang="es-PR" b="1" i="1" baseline="0" dirty="0" err="1"/>
              <a:t>Equipment</a:t>
            </a:r>
            <a:r>
              <a:rPr lang="es-PR" b="1" i="1" baseline="0" dirty="0"/>
              <a:t> </a:t>
            </a:r>
            <a:r>
              <a:rPr lang="es-PR" baseline="0" dirty="0"/>
              <a:t>(2003), OSHA #3151-12R, https://www.osha.gov/Publications/osha3151.html#bodyprotection</a:t>
            </a:r>
            <a:endParaRPr lang="es-PR" dirty="0"/>
          </a:p>
          <a:p>
            <a:endParaRPr lang="es-PR" dirty="0"/>
          </a:p>
          <a:p>
            <a:r>
              <a:rPr lang="en-US" dirty="0">
                <a:effectLst/>
              </a:rPr>
              <a:t>“Protective clothing comes in a variety of materials, each effective against particular hazards, such as:</a:t>
            </a:r>
          </a:p>
          <a:p>
            <a:pPr marL="171450" indent="-171450">
              <a:buFont typeface="Arial" panose="020B0604020202020204" pitchFamily="34" charset="0"/>
              <a:buChar char="•"/>
            </a:pPr>
            <a:r>
              <a:rPr lang="en-US" b="1" dirty="0">
                <a:effectLst/>
              </a:rPr>
              <a:t>Paper-like fiber</a:t>
            </a:r>
            <a:r>
              <a:rPr lang="en-US" dirty="0">
                <a:effectLst/>
              </a:rPr>
              <a:t> used for disposable suits provide protection against dust and splashes.</a:t>
            </a:r>
          </a:p>
          <a:p>
            <a:pPr marL="171450" indent="-171450">
              <a:buFont typeface="Arial" panose="020B0604020202020204" pitchFamily="34" charset="0"/>
              <a:buChar char="•"/>
            </a:pPr>
            <a:r>
              <a:rPr lang="en-US" b="1" dirty="0">
                <a:effectLst/>
              </a:rPr>
              <a:t>Treated wool and cotton</a:t>
            </a:r>
            <a:r>
              <a:rPr lang="en-US" dirty="0">
                <a:effectLst/>
              </a:rPr>
              <a:t> adapts well to changing temperatures, is comfortable, and fire-resistant and protects against dust, abrasions and rough and irritating surfaces.</a:t>
            </a:r>
          </a:p>
          <a:p>
            <a:pPr marL="171450" indent="-171450">
              <a:buFont typeface="Arial" panose="020B0604020202020204" pitchFamily="34" charset="0"/>
              <a:buChar char="•"/>
            </a:pPr>
            <a:r>
              <a:rPr lang="en-US" b="1" dirty="0">
                <a:effectLst/>
              </a:rPr>
              <a:t>Duck</a:t>
            </a:r>
            <a:r>
              <a:rPr lang="en-US" dirty="0">
                <a:effectLst/>
              </a:rPr>
              <a:t> is a closely woven cotton fabric that protects against cuts and bruises when handling heavy, sharp or rough materials.</a:t>
            </a:r>
          </a:p>
          <a:p>
            <a:pPr marL="171450" indent="-171450">
              <a:buFont typeface="Arial" panose="020B0604020202020204" pitchFamily="34" charset="0"/>
              <a:buChar char="•"/>
            </a:pPr>
            <a:r>
              <a:rPr lang="en-US" b="1" dirty="0">
                <a:effectLst/>
              </a:rPr>
              <a:t>Leather</a:t>
            </a:r>
            <a:r>
              <a:rPr lang="en-US" dirty="0">
                <a:effectLst/>
              </a:rPr>
              <a:t> is often used to protect against dry heat and flames.</a:t>
            </a:r>
          </a:p>
          <a:p>
            <a:pPr marL="171450" indent="-171450">
              <a:buFont typeface="Arial" panose="020B0604020202020204" pitchFamily="34" charset="0"/>
              <a:buChar char="•"/>
            </a:pPr>
            <a:r>
              <a:rPr lang="en-US" b="1" dirty="0">
                <a:effectLst/>
              </a:rPr>
              <a:t>Rubber, rubberized fabrics, neoprene and plastics</a:t>
            </a:r>
            <a:r>
              <a:rPr lang="en-US" dirty="0">
                <a:effectLst/>
              </a:rPr>
              <a:t> protect against certain chemicals and physical hazards. When chemical or physical hazards are present, check with the clothing manufacturer to ensure that the material selected will provide protection against the specific hazard.”</a:t>
            </a:r>
          </a:p>
        </p:txBody>
      </p:sp>
    </p:spTree>
    <p:extLst>
      <p:ext uri="{BB962C8B-B14F-4D97-AF65-F5344CB8AC3E}">
        <p14:creationId xmlns:p14="http://schemas.microsoft.com/office/powerpoint/2010/main" val="1399803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49</a:t>
            </a:fld>
            <a:endParaRPr 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See OSHA Technical Manual, section VIII, Cap 1 for protective clothing required</a:t>
            </a:r>
            <a:r>
              <a:rPr lang="en-US" sz="1200" baseline="0" dirty="0">
                <a:latin typeface="Tahoma" panose="020B0604030504040204" pitchFamily="34" charset="0"/>
                <a:ea typeface="Tahoma" panose="020B0604030504040204" pitchFamily="34" charset="0"/>
                <a:cs typeface="Tahoma" panose="020B0604030504040204" pitchFamily="34" charset="0"/>
              </a:rPr>
              <a:t> for HAZWOPER activities.</a:t>
            </a:r>
            <a:endParaRPr lang="es-PR" dirty="0"/>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Source: </a:t>
            </a:r>
            <a:r>
              <a:rPr lang="en-US" sz="1200" b="1" dirty="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a:latin typeface="Tahoma" panose="020B0604030504040204" pitchFamily="34" charset="0"/>
                <a:ea typeface="Tahoma" panose="020B0604030504040204" pitchFamily="34" charset="0"/>
                <a:cs typeface="Tahoma" panose="020B0604030504040204" pitchFamily="34" charset="0"/>
              </a:rPr>
              <a:t> </a:t>
            </a:r>
            <a:r>
              <a:rPr lang="en-US" sz="1200" baseline="0" dirty="0">
                <a:latin typeface="Tahoma" panose="020B0604030504040204" pitchFamily="34" charset="0"/>
                <a:ea typeface="Tahoma" panose="020B0604030504040204" pitchFamily="34" charset="0"/>
                <a:cs typeface="Tahoma" panose="020B0604030504040204" pitchFamily="34" charset="0"/>
              </a:rPr>
              <a:t>(</a:t>
            </a:r>
            <a:r>
              <a:rPr lang="en-US" sz="1200" baseline="0" dirty="0" err="1">
                <a:latin typeface="Tahoma" panose="020B0604030504040204" pitchFamily="34" charset="0"/>
                <a:ea typeface="Tahoma" panose="020B0604030504040204" pitchFamily="34" charset="0"/>
                <a:cs typeface="Tahoma" panose="020B0604030504040204" pitchFamily="34" charset="0"/>
              </a:rPr>
              <a:t>n.d.</a:t>
            </a:r>
            <a:r>
              <a:rPr lang="en-US" sz="1200" baseline="0" dirty="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p>
          <a:p>
            <a:endParaRPr lang="en-US" sz="1200" baseline="0" dirty="0">
              <a:latin typeface="Tahoma" panose="020B0604030504040204" pitchFamily="34" charset="0"/>
              <a:ea typeface="Tahoma" panose="020B0604030504040204" pitchFamily="34" charset="0"/>
              <a:cs typeface="Tahoma" panose="020B0604030504040204" pitchFamily="34" charset="0"/>
            </a:endParaRPr>
          </a:p>
          <a:p>
            <a:r>
              <a:rPr lang="en-US" dirty="0"/>
              <a:t>“Vapors, gases, and particulates from hazardous substance response activities place response personnel at risk. For this reason, response personnel must wear appropriate personal protective clothing and equipment whenever they are near the site. The more that is known about the hazards at a release site, the easier it becomes to select personal protective equipment. There are four levels of personal protective equipment…</a:t>
            </a:r>
          </a:p>
          <a:p>
            <a:r>
              <a:rPr lang="en-US" dirty="0"/>
              <a:t>While these [the following] are general guidelines for typical equipment to be used in certain circumstances, other combinations of protective equipment may be more appropriate, depending upon specific site characteristics.”</a:t>
            </a: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t>“Level A protection</a:t>
            </a:r>
            <a:r>
              <a:rPr lang="en-US" dirty="0"/>
              <a:t> is required when the greatest potential for exposure to hazards exists, and when the greatest level of skin, respiratory, and eye protection is required. Examples of Level A clothing and equipment include:</a:t>
            </a:r>
          </a:p>
          <a:p>
            <a:pPr marL="171450" indent="-171450">
              <a:buFont typeface="Arial" panose="020B0604020202020204" pitchFamily="34" charset="0"/>
              <a:buChar char="•"/>
            </a:pPr>
            <a:r>
              <a:rPr lang="en-US" dirty="0">
                <a:effectLst/>
              </a:rPr>
              <a:t>positive pressure, full face-piece self contained breathing apparatus (SCBA) or positive pressure supplied air respirator with escape SCBA;</a:t>
            </a:r>
          </a:p>
          <a:p>
            <a:pPr marL="171450" indent="-171450">
              <a:buFont typeface="Arial" panose="020B0604020202020204" pitchFamily="34" charset="0"/>
              <a:buChar char="•"/>
            </a:pPr>
            <a:r>
              <a:rPr lang="en-US" dirty="0">
                <a:effectLst/>
              </a:rPr>
              <a:t>totally encapsulated chemical- and vapor-protective suit;</a:t>
            </a:r>
          </a:p>
          <a:p>
            <a:pPr marL="171450" indent="-171450">
              <a:buFont typeface="Arial" panose="020B0604020202020204" pitchFamily="34" charset="0"/>
              <a:buChar char="•"/>
            </a:pPr>
            <a:r>
              <a:rPr lang="en-US" dirty="0">
                <a:effectLst/>
              </a:rPr>
              <a:t>inner and outer chemical-resistant gloves; and</a:t>
            </a:r>
          </a:p>
          <a:p>
            <a:pPr marL="171450" indent="-171450">
              <a:buFont typeface="Arial" panose="020B0604020202020204" pitchFamily="34" charset="0"/>
              <a:buChar char="•"/>
            </a:pPr>
            <a:r>
              <a:rPr lang="en-US" dirty="0">
                <a:effectLst/>
              </a:rPr>
              <a:t>disposable protective suit, gloves, and boots.”</a:t>
            </a: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8276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50</a:t>
            </a:fld>
            <a:endParaRPr 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Source: </a:t>
            </a:r>
            <a:r>
              <a:rPr lang="en-US" sz="1200" b="1" dirty="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a:latin typeface="Tahoma" panose="020B0604030504040204" pitchFamily="34" charset="0"/>
                <a:ea typeface="Tahoma" panose="020B0604030504040204" pitchFamily="34" charset="0"/>
                <a:cs typeface="Tahoma" panose="020B0604030504040204" pitchFamily="34" charset="0"/>
              </a:rPr>
              <a:t> </a:t>
            </a:r>
            <a:r>
              <a:rPr lang="en-US" sz="1200" baseline="0" dirty="0">
                <a:latin typeface="Tahoma" panose="020B0604030504040204" pitchFamily="34" charset="0"/>
                <a:ea typeface="Tahoma" panose="020B0604030504040204" pitchFamily="34" charset="0"/>
                <a:cs typeface="Tahoma" panose="020B0604030504040204" pitchFamily="34" charset="0"/>
              </a:rPr>
              <a:t>(</a:t>
            </a:r>
            <a:r>
              <a:rPr lang="en-US" sz="1200" baseline="0" dirty="0" err="1">
                <a:latin typeface="Tahoma" panose="020B0604030504040204" pitchFamily="34" charset="0"/>
                <a:ea typeface="Tahoma" panose="020B0604030504040204" pitchFamily="34" charset="0"/>
                <a:cs typeface="Tahoma" panose="020B0604030504040204" pitchFamily="34" charset="0"/>
              </a:rPr>
              <a:t>n.d.</a:t>
            </a:r>
            <a:r>
              <a:rPr lang="en-US" sz="1200" baseline="0" dirty="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t>“Level B protection</a:t>
            </a:r>
            <a:r>
              <a:rPr lang="en-US" dirty="0"/>
              <a:t> is required under circumstances requiring the highest level of respiratory protection, with lesser level of skin protection. At most abandoned outdoor hazardous waste sites, ambient atmospheric vapors or gas levels have not approached sufficiently high concentrations to warrant level A protection. Examples of Level B protection include:</a:t>
            </a:r>
          </a:p>
          <a:p>
            <a:pPr marL="171450" indent="-171450">
              <a:buFont typeface="Arial" panose="020B0604020202020204" pitchFamily="34" charset="0"/>
              <a:buChar char="•"/>
            </a:pPr>
            <a:r>
              <a:rPr lang="en-US" dirty="0">
                <a:effectLst/>
              </a:rPr>
              <a:t>positive pressure, full face-piece self contained breathing apparatus (SCBA) or positive pressure supplied air respirator with escape SCBA; </a:t>
            </a:r>
          </a:p>
          <a:p>
            <a:pPr marL="171450" indent="-171450">
              <a:buFont typeface="Arial" panose="020B0604020202020204" pitchFamily="34" charset="0"/>
              <a:buChar char="•"/>
            </a:pPr>
            <a:r>
              <a:rPr lang="en-US" dirty="0">
                <a:effectLst/>
              </a:rPr>
              <a:t>inner and outer chemical-resistant gloves;</a:t>
            </a:r>
          </a:p>
          <a:p>
            <a:pPr marL="171450" indent="-171450">
              <a:buFont typeface="Arial" panose="020B0604020202020204" pitchFamily="34" charset="0"/>
              <a:buChar char="•"/>
            </a:pPr>
            <a:r>
              <a:rPr lang="en-US" dirty="0">
                <a:effectLst/>
              </a:rPr>
              <a:t>face shield;</a:t>
            </a:r>
          </a:p>
          <a:p>
            <a:pPr marL="171450" indent="-171450">
              <a:buFont typeface="Arial" panose="020B0604020202020204" pitchFamily="34" charset="0"/>
              <a:buChar char="•"/>
            </a:pPr>
            <a:r>
              <a:rPr lang="en-US" dirty="0">
                <a:effectLst/>
              </a:rPr>
              <a:t>hooded chemical resistant clothing;</a:t>
            </a:r>
          </a:p>
          <a:p>
            <a:pPr marL="171450" indent="-171450">
              <a:buFont typeface="Arial" panose="020B0604020202020204" pitchFamily="34" charset="0"/>
              <a:buChar char="•"/>
            </a:pPr>
            <a:r>
              <a:rPr lang="en-US" dirty="0">
                <a:effectLst/>
              </a:rPr>
              <a:t>coveralls; and</a:t>
            </a:r>
          </a:p>
          <a:p>
            <a:pPr marL="171450" indent="-171450">
              <a:buFont typeface="Arial" panose="020B0604020202020204" pitchFamily="34" charset="0"/>
              <a:buChar char="•"/>
            </a:pPr>
            <a:r>
              <a:rPr lang="en-US" dirty="0">
                <a:effectLst/>
              </a:rPr>
              <a:t>outer chemical-resistant boots.”</a:t>
            </a: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629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51</a:t>
            </a:fld>
            <a:endParaRPr 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Source: </a:t>
            </a:r>
            <a:r>
              <a:rPr lang="en-US" sz="1200" b="1" dirty="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a:latin typeface="Tahoma" panose="020B0604030504040204" pitchFamily="34" charset="0"/>
                <a:ea typeface="Tahoma" panose="020B0604030504040204" pitchFamily="34" charset="0"/>
                <a:cs typeface="Tahoma" panose="020B0604030504040204" pitchFamily="34" charset="0"/>
              </a:rPr>
              <a:t> </a:t>
            </a:r>
            <a:r>
              <a:rPr lang="en-US" sz="1200" baseline="0" dirty="0">
                <a:latin typeface="Tahoma" panose="020B0604030504040204" pitchFamily="34" charset="0"/>
                <a:ea typeface="Tahoma" panose="020B0604030504040204" pitchFamily="34" charset="0"/>
                <a:cs typeface="Tahoma" panose="020B0604030504040204" pitchFamily="34" charset="0"/>
              </a:rPr>
              <a:t>(</a:t>
            </a:r>
            <a:r>
              <a:rPr lang="en-US" sz="1200" baseline="0" dirty="0" err="1">
                <a:latin typeface="Tahoma" panose="020B0604030504040204" pitchFamily="34" charset="0"/>
                <a:ea typeface="Tahoma" panose="020B0604030504040204" pitchFamily="34" charset="0"/>
                <a:cs typeface="Tahoma" panose="020B0604030504040204" pitchFamily="34" charset="0"/>
              </a:rPr>
              <a:t>n.d.</a:t>
            </a:r>
            <a:r>
              <a:rPr lang="en-US" sz="1200" baseline="0" dirty="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t>“Level C protection</a:t>
            </a:r>
            <a:r>
              <a:rPr lang="en-US" dirty="0"/>
              <a:t> is required when the concentration and type of airborne substances is known and the criteria for using air purifying respirators is met. Typical Level C equipment includes:</a:t>
            </a:r>
          </a:p>
          <a:p>
            <a:pPr marL="171450" indent="-171450">
              <a:buFont typeface="Arial" panose="020B0604020202020204" pitchFamily="34" charset="0"/>
              <a:buChar char="•"/>
            </a:pPr>
            <a:r>
              <a:rPr lang="en-US" dirty="0">
                <a:effectLst/>
              </a:rPr>
              <a:t>full-face air purifying respirators;</a:t>
            </a:r>
          </a:p>
          <a:p>
            <a:pPr marL="171450" indent="-171450">
              <a:buFont typeface="Arial" panose="020B0604020202020204" pitchFamily="34" charset="0"/>
              <a:buChar char="•"/>
            </a:pPr>
            <a:r>
              <a:rPr lang="en-US" dirty="0">
                <a:effectLst/>
              </a:rPr>
              <a:t>inner and outer chemical-resistant gloves;</a:t>
            </a:r>
          </a:p>
          <a:p>
            <a:pPr marL="171450" indent="-171450">
              <a:buFont typeface="Arial" panose="020B0604020202020204" pitchFamily="34" charset="0"/>
              <a:buChar char="•"/>
            </a:pPr>
            <a:r>
              <a:rPr lang="en-US" dirty="0">
                <a:effectLst/>
              </a:rPr>
              <a:t>hard hat;</a:t>
            </a:r>
          </a:p>
          <a:p>
            <a:pPr marL="171450" indent="-171450">
              <a:buFont typeface="Arial" panose="020B0604020202020204" pitchFamily="34" charset="0"/>
              <a:buChar char="•"/>
            </a:pPr>
            <a:r>
              <a:rPr lang="en-US" dirty="0">
                <a:effectLst/>
              </a:rPr>
              <a:t>escape mask; and</a:t>
            </a:r>
          </a:p>
          <a:p>
            <a:pPr marL="171450" indent="-171450">
              <a:buFont typeface="Arial" panose="020B0604020202020204" pitchFamily="34" charset="0"/>
              <a:buChar char="•"/>
            </a:pPr>
            <a:r>
              <a:rPr lang="en-US" dirty="0">
                <a:effectLst/>
              </a:rPr>
              <a:t>disposable chemical-resistant outer boots.”</a:t>
            </a:r>
          </a:p>
          <a:p>
            <a:endParaRPr lang="en-US" dirty="0">
              <a:effectLst/>
            </a:endParaRP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2717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E4E123B-2FA7-487A-BB73-771FF0A6DABD}" type="slidenum">
              <a:rPr lang="en-US" smtClean="0">
                <a:latin typeface="Times New Roman" panose="02020603050405020304" pitchFamily="18" charset="0"/>
              </a:rPr>
              <a:pPr/>
              <a:t>52</a:t>
            </a:fld>
            <a:endParaRPr 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xfrm>
            <a:off x="1905000" y="484188"/>
            <a:ext cx="3940175" cy="2954337"/>
          </a:xfrm>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Source: </a:t>
            </a:r>
            <a:r>
              <a:rPr lang="en-US" sz="1200" b="1" dirty="0">
                <a:latin typeface="Tahoma" panose="020B0604030504040204" pitchFamily="34" charset="0"/>
                <a:ea typeface="Tahoma" panose="020B0604030504040204" pitchFamily="34" charset="0"/>
                <a:cs typeface="Tahoma" panose="020B0604030504040204" pitchFamily="34" charset="0"/>
              </a:rPr>
              <a:t>Personal Protective Equipment</a:t>
            </a:r>
            <a:r>
              <a:rPr lang="en-US" sz="1200" b="1" baseline="0" dirty="0">
                <a:latin typeface="Tahoma" panose="020B0604030504040204" pitchFamily="34" charset="0"/>
                <a:ea typeface="Tahoma" panose="020B0604030504040204" pitchFamily="34" charset="0"/>
                <a:cs typeface="Tahoma" panose="020B0604030504040204" pitchFamily="34" charset="0"/>
              </a:rPr>
              <a:t> </a:t>
            </a:r>
            <a:r>
              <a:rPr lang="en-US" sz="1200" baseline="0" dirty="0">
                <a:latin typeface="Tahoma" panose="020B0604030504040204" pitchFamily="34" charset="0"/>
                <a:ea typeface="Tahoma" panose="020B0604030504040204" pitchFamily="34" charset="0"/>
                <a:cs typeface="Tahoma" panose="020B0604030504040204" pitchFamily="34" charset="0"/>
              </a:rPr>
              <a:t>(</a:t>
            </a:r>
            <a:r>
              <a:rPr lang="en-US" sz="1200" baseline="0" dirty="0" err="1">
                <a:latin typeface="Tahoma" panose="020B0604030504040204" pitchFamily="34" charset="0"/>
                <a:ea typeface="Tahoma" panose="020B0604030504040204" pitchFamily="34" charset="0"/>
                <a:cs typeface="Tahoma" panose="020B0604030504040204" pitchFamily="34" charset="0"/>
              </a:rPr>
              <a:t>n.d.</a:t>
            </a:r>
            <a:r>
              <a:rPr lang="en-US" sz="1200" baseline="0" dirty="0">
                <a:latin typeface="Tahoma" panose="020B0604030504040204" pitchFamily="34" charset="0"/>
                <a:ea typeface="Tahoma" panose="020B0604030504040204" pitchFamily="34" charset="0"/>
                <a:cs typeface="Tahoma" panose="020B0604030504040204" pitchFamily="34" charset="0"/>
              </a:rPr>
              <a:t>), Environmental Protection Agency, </a:t>
            </a:r>
          </a:p>
          <a:p>
            <a:r>
              <a:rPr lang="en-US" sz="1200" baseline="0" dirty="0">
                <a:latin typeface="Tahoma" panose="020B0604030504040204" pitchFamily="34" charset="0"/>
                <a:ea typeface="Tahoma" panose="020B0604030504040204" pitchFamily="34" charset="0"/>
                <a:cs typeface="Tahoma" panose="020B0604030504040204" pitchFamily="34" charset="0"/>
              </a:rPr>
              <a:t>https://www.epa.gov/emergency-response/personal-protective-equipment</a:t>
            </a: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t>“Level D protection</a:t>
            </a:r>
            <a:r>
              <a:rPr lang="en-US" dirty="0"/>
              <a:t> is the minimum protection required. Level D protection may be sufficient when no contaminants are present or work operations preclude splashes, immersion, or the potential for unexpected inhalation or contact with hazardous levels of chemicals. Appropriate Level D protective equipment may include:</a:t>
            </a:r>
          </a:p>
          <a:p>
            <a:pPr marL="171450" indent="-171450">
              <a:buFont typeface="Arial" panose="020B0604020202020204" pitchFamily="34" charset="0"/>
              <a:buChar char="•"/>
            </a:pPr>
            <a:r>
              <a:rPr lang="en-US" dirty="0"/>
              <a:t>gloves;</a:t>
            </a:r>
          </a:p>
          <a:p>
            <a:pPr marL="171450" indent="-171450">
              <a:buFont typeface="Arial" panose="020B0604020202020204" pitchFamily="34" charset="0"/>
              <a:buChar char="•"/>
            </a:pPr>
            <a:r>
              <a:rPr lang="en-US" dirty="0"/>
              <a:t>coveralls;</a:t>
            </a:r>
          </a:p>
          <a:p>
            <a:pPr marL="171450" indent="-171450">
              <a:buFont typeface="Arial" panose="020B0604020202020204" pitchFamily="34" charset="0"/>
              <a:buChar char="•"/>
            </a:pPr>
            <a:r>
              <a:rPr lang="en-US" dirty="0"/>
              <a:t>safety glasses;</a:t>
            </a:r>
          </a:p>
          <a:p>
            <a:pPr marL="171450" indent="-171450">
              <a:buFont typeface="Arial" panose="020B0604020202020204" pitchFamily="34" charset="0"/>
              <a:buChar char="•"/>
            </a:pPr>
            <a:r>
              <a:rPr lang="en-US" dirty="0"/>
              <a:t>face shield; and</a:t>
            </a:r>
          </a:p>
          <a:p>
            <a:pPr marL="171450" indent="-171450">
              <a:buFont typeface="Arial" panose="020B0604020202020204" pitchFamily="34" charset="0"/>
              <a:buChar char="•"/>
            </a:pPr>
            <a:r>
              <a:rPr lang="en-US" dirty="0"/>
              <a:t>chemical-resistant, steel-toe boots or shoes.</a:t>
            </a:r>
            <a:r>
              <a:rPr lang="en-US" dirty="0">
                <a:effectLst/>
              </a:rPr>
              <a:t>”</a:t>
            </a: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520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a:t>
            </a:r>
            <a:r>
              <a:rPr lang="en-US" b="1" i="1" dirty="0"/>
              <a:t>Personal</a:t>
            </a:r>
            <a:r>
              <a:rPr lang="en-US" b="1" i="1" baseline="0" dirty="0"/>
              <a:t> Protective Equipment </a:t>
            </a:r>
            <a:r>
              <a:rPr lang="en-US" baseline="0" dirty="0"/>
              <a:t>(2004), OSHA 3151-12R, https://www.osha.gov/Publications/osha3151.pdf </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53</a:t>
            </a:fld>
            <a:endParaRPr lang="en-US"/>
          </a:p>
        </p:txBody>
      </p:sp>
    </p:spTree>
    <p:extLst>
      <p:ext uri="{BB962C8B-B14F-4D97-AF65-F5344CB8AC3E}">
        <p14:creationId xmlns:p14="http://schemas.microsoft.com/office/powerpoint/2010/main" val="1570109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b="1" i="1" dirty="0"/>
              <a:t>Personal</a:t>
            </a:r>
            <a:r>
              <a:rPr lang="en-US" b="1" i="1" baseline="0" dirty="0"/>
              <a:t> Protective Equipment </a:t>
            </a:r>
            <a:r>
              <a:rPr lang="en-US" baseline="0" dirty="0"/>
              <a:t>(2004), OSHA 3151-12R, https://www.osha.gov/Publications/osha3151.pdf </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“To ensure the greatest possible protection for employees in the workplace, the cooperative efforts of both employers and employees will help in establishing and maintaining a safe and healthful work environment. </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 general, employers are responsible for: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Performing a “hazard assessment” of the workplace to identify and control physical and health hazards.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Identifying and providing appropriate PPE for employees.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Training employees in the use and care of the PPE.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Maintaining PPE, including replacing worn or damaged PPE.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Periodically reviewing, updating and evaluating the effectiveness of the PPE program.”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54</a:t>
            </a:fld>
            <a:endParaRPr lang="en-US"/>
          </a:p>
        </p:txBody>
      </p:sp>
    </p:spTree>
    <p:extLst>
      <p:ext uri="{BB962C8B-B14F-4D97-AF65-F5344CB8AC3E}">
        <p14:creationId xmlns:p14="http://schemas.microsoft.com/office/powerpoint/2010/main" val="2525705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b="1" i="1" dirty="0"/>
              <a:t>Employers</a:t>
            </a:r>
            <a:r>
              <a:rPr lang="en-US" b="1" i="1" baseline="0" dirty="0"/>
              <a:t> Must Provide and Pay for PPE, </a:t>
            </a:r>
            <a:r>
              <a:rPr lang="en-US" baseline="0" dirty="0"/>
              <a:t>OSHA Outreach Training Handout, https://www.osha.gov/dte/outreach/intro_osha/7_employee_ppe.pdf </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Welding PPE”</a:t>
            </a:r>
          </a:p>
        </p:txBody>
      </p:sp>
      <p:sp>
        <p:nvSpPr>
          <p:cNvPr id="4" name="Slide Number Placeholder 3"/>
          <p:cNvSpPr>
            <a:spLocks noGrp="1"/>
          </p:cNvSpPr>
          <p:nvPr>
            <p:ph type="sldNum" sz="quarter" idx="10"/>
          </p:nvPr>
        </p:nvSpPr>
        <p:spPr/>
        <p:txBody>
          <a:bodyPr/>
          <a:lstStyle/>
          <a:p>
            <a:fld id="{F5D18354-FAF5-4E98-B57F-F6182A7992A0}" type="slidenum">
              <a:rPr lang="en-US" smtClean="0"/>
              <a:t>55</a:t>
            </a:fld>
            <a:endParaRPr lang="en-US"/>
          </a:p>
        </p:txBody>
      </p:sp>
    </p:spTree>
    <p:extLst>
      <p:ext uri="{BB962C8B-B14F-4D97-AF65-F5344CB8AC3E}">
        <p14:creationId xmlns:p14="http://schemas.microsoft.com/office/powerpoint/2010/main" val="4140420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b="1" i="1" dirty="0"/>
              <a:t>Employers</a:t>
            </a:r>
            <a:r>
              <a:rPr lang="en-US" b="1" i="1" baseline="0" dirty="0"/>
              <a:t> Must Provide and Pay for PPE, </a:t>
            </a:r>
            <a:r>
              <a:rPr lang="en-US" baseline="0" dirty="0"/>
              <a:t>OSHA Outreach Training Handout, https://www.osha.gov/dte/outreach/intro_osha/7_employee_ppe.pdf </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non-specialty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p:txBody>
      </p:sp>
      <p:sp>
        <p:nvSpPr>
          <p:cNvPr id="4" name="Slide Number Placeholder 3"/>
          <p:cNvSpPr>
            <a:spLocks noGrp="1"/>
          </p:cNvSpPr>
          <p:nvPr>
            <p:ph type="sldNum" sz="quarter" idx="10"/>
          </p:nvPr>
        </p:nvSpPr>
        <p:spPr/>
        <p:txBody>
          <a:bodyPr/>
          <a:lstStyle/>
          <a:p>
            <a:fld id="{F5D18354-FAF5-4E98-B57F-F6182A7992A0}" type="slidenum">
              <a:rPr lang="en-US" smtClean="0"/>
              <a:t>56</a:t>
            </a:fld>
            <a:endParaRPr lang="en-US"/>
          </a:p>
        </p:txBody>
      </p:sp>
    </p:spTree>
    <p:extLst>
      <p:ext uri="{BB962C8B-B14F-4D97-AF65-F5344CB8AC3E}">
        <p14:creationId xmlns:p14="http://schemas.microsoft.com/office/powerpoint/2010/main" val="32203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114300" algn="just">
              <a:buNone/>
            </a:pPr>
            <a:r>
              <a:rPr lang="en-US" sz="1800" dirty="0">
                <a:ea typeface="Tahoma" panose="020B0604030504040204" pitchFamily="34" charset="0"/>
              </a:rPr>
              <a:t>Elimination / substitution:</a:t>
            </a:r>
          </a:p>
          <a:p>
            <a:pPr marL="171450" indent="-171450">
              <a:buFont typeface="Arial" panose="020B0604020202020204" pitchFamily="34" charset="0"/>
              <a:buChar char="•"/>
            </a:pPr>
            <a:r>
              <a:rPr lang="en-US" sz="1200" dirty="0">
                <a:ea typeface="Tahoma" panose="020B0604030504040204" pitchFamily="34" charset="0"/>
              </a:rPr>
              <a:t>Provides the highest level of protection against hazards. </a:t>
            </a:r>
          </a:p>
          <a:p>
            <a:pPr marL="171450" indent="-171450">
              <a:buFont typeface="Arial" panose="020B0604020202020204" pitchFamily="34" charset="0"/>
              <a:buChar char="•"/>
            </a:pPr>
            <a:r>
              <a:rPr lang="en-US" sz="1200" dirty="0">
                <a:ea typeface="Tahoma" panose="020B0604030504040204" pitchFamily="34" charset="0"/>
              </a:rPr>
              <a:t>The hazard is eliminated from the workplace or a safer item/substance is  substituted for the more hazardous item/substance.</a:t>
            </a:r>
          </a:p>
          <a:p>
            <a:pPr marL="171450" indent="-171450">
              <a:buFont typeface="Arial" panose="020B0604020202020204" pitchFamily="34" charset="0"/>
              <a:buChar char="•"/>
            </a:pPr>
            <a:r>
              <a:rPr lang="en-US" sz="1200" dirty="0">
                <a:ea typeface="Tahoma" panose="020B0604030504040204" pitchFamily="34" charset="0"/>
              </a:rPr>
              <a:t>Another type of substitution includes using the same chemical but to use it in a different form. </a:t>
            </a:r>
          </a:p>
          <a:p>
            <a:pPr marL="171450" indent="-171450">
              <a:buFont typeface="Arial" panose="020B0604020202020204" pitchFamily="34" charset="0"/>
              <a:buChar char="•"/>
            </a:pPr>
            <a:r>
              <a:rPr lang="en-US" sz="1200" dirty="0">
                <a:ea typeface="Tahoma" panose="020B0604030504040204" pitchFamily="34" charset="0"/>
              </a:rPr>
              <a:t>For example, a dry, dusty powder may be a significant inhalation hazard but if this material can be purchased and used as pellets or crystals, there may be less dust in the air and therefore less exposure.</a:t>
            </a:r>
            <a:endParaRPr lang="en-US" sz="1200" b="1" dirty="0">
              <a:ea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525351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b="1" i="1" dirty="0"/>
              <a:t>Personal</a:t>
            </a:r>
            <a:r>
              <a:rPr lang="en-US" b="1" i="1" baseline="0" dirty="0"/>
              <a:t> Protective Equipment </a:t>
            </a:r>
            <a:r>
              <a:rPr lang="en-US" baseline="0" dirty="0"/>
              <a:t>(2004), OSHA 3151-12R, https://www.osha.gov/Publications/osha3151.pdf </a:t>
            </a:r>
            <a:endParaRPr lang="en-US" dirty="0"/>
          </a:p>
          <a:p>
            <a:endParaRPr lang="en-US" dirty="0"/>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 general, employees should:</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Properly wear PPE, </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Attend training sessions on PPE,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Care for, clean and maintain PPE, and</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Inform a supervisor of the need to repair or replace PPE.”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57</a:t>
            </a:fld>
            <a:endParaRPr lang="en-US"/>
          </a:p>
        </p:txBody>
      </p:sp>
    </p:spTree>
    <p:extLst>
      <p:ext uri="{BB962C8B-B14F-4D97-AF65-F5344CB8AC3E}">
        <p14:creationId xmlns:p14="http://schemas.microsoft.com/office/powerpoint/2010/main" val="1156294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59</a:t>
            </a:fld>
            <a:endParaRPr lang="en-US" dirty="0"/>
          </a:p>
        </p:txBody>
      </p:sp>
    </p:spTree>
    <p:extLst>
      <p:ext uri="{BB962C8B-B14F-4D97-AF65-F5344CB8AC3E}">
        <p14:creationId xmlns:p14="http://schemas.microsoft.com/office/powerpoint/2010/main" val="1023021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60</a:t>
            </a:fld>
            <a:endParaRPr lang="en-US" dirty="0"/>
          </a:p>
        </p:txBody>
      </p:sp>
    </p:spTree>
    <p:extLst>
      <p:ext uri="{BB962C8B-B14F-4D97-AF65-F5344CB8AC3E}">
        <p14:creationId xmlns:p14="http://schemas.microsoft.com/office/powerpoint/2010/main" val="2539571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61</a:t>
            </a:fld>
            <a:endParaRPr lang="en-US" dirty="0"/>
          </a:p>
        </p:txBody>
      </p:sp>
    </p:spTree>
    <p:extLst>
      <p:ext uri="{BB962C8B-B14F-4D97-AF65-F5344CB8AC3E}">
        <p14:creationId xmlns:p14="http://schemas.microsoft.com/office/powerpoint/2010/main" val="6409744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r>
              <a:rPr lang="en-US" dirty="0">
                <a:effectLst/>
              </a:rPr>
              <a:t>Hearing protectors are required when noise levels exceed the OSHA permissible exposure limit (PEL) of 90 </a:t>
            </a:r>
            <a:r>
              <a:rPr lang="en-US" dirty="0" err="1">
                <a:effectLst/>
              </a:rPr>
              <a:t>dBA</a:t>
            </a:r>
            <a:r>
              <a:rPr lang="en-US" dirty="0">
                <a:effectLst/>
              </a:rPr>
              <a:t> measured as a time-weighted average (TWA). [</a:t>
            </a:r>
            <a:r>
              <a:rPr lang="en-US" dirty="0">
                <a:effectLst/>
                <a:hlinkClick r:id="rId3" tooltip="29 CFR 1910.95(b)(1)"/>
              </a:rPr>
              <a:t>29 CFR 1910.95(b)(1)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62</a:t>
            </a:fld>
            <a:endParaRPr lang="en-US" dirty="0"/>
          </a:p>
        </p:txBody>
      </p:sp>
    </p:spTree>
    <p:extLst>
      <p:ext uri="{BB962C8B-B14F-4D97-AF65-F5344CB8AC3E}">
        <p14:creationId xmlns:p14="http://schemas.microsoft.com/office/powerpoint/2010/main" val="39330142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63</a:t>
            </a:fld>
            <a:endParaRPr lang="en-US" dirty="0"/>
          </a:p>
        </p:txBody>
      </p:sp>
    </p:spTree>
    <p:extLst>
      <p:ext uri="{BB962C8B-B14F-4D97-AF65-F5344CB8AC3E}">
        <p14:creationId xmlns:p14="http://schemas.microsoft.com/office/powerpoint/2010/main" val="3470045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64</a:t>
            </a:fld>
            <a:endParaRPr lang="en-US" dirty="0"/>
          </a:p>
        </p:txBody>
      </p:sp>
    </p:spTree>
    <p:extLst>
      <p:ext uri="{BB962C8B-B14F-4D97-AF65-F5344CB8AC3E}">
        <p14:creationId xmlns:p14="http://schemas.microsoft.com/office/powerpoint/2010/main" val="1232119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1338" y="469900"/>
            <a:ext cx="3817937" cy="2863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65</a:t>
            </a:fld>
            <a:endParaRPr lang="en-US" dirty="0"/>
          </a:p>
        </p:txBody>
      </p:sp>
    </p:spTree>
    <p:extLst>
      <p:ext uri="{BB962C8B-B14F-4D97-AF65-F5344CB8AC3E}">
        <p14:creationId xmlns:p14="http://schemas.microsoft.com/office/powerpoint/2010/main" val="424596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Engineering</a:t>
            </a:r>
            <a:r>
              <a:rPr lang="en-US" baseline="0" dirty="0"/>
              <a:t> controls</a:t>
            </a:r>
          </a:p>
          <a:p>
            <a:pPr marL="171450" indent="-171450">
              <a:buFont typeface="Arial" panose="020B0604020202020204" pitchFamily="34" charset="0"/>
              <a:buChar char="•"/>
            </a:pPr>
            <a:r>
              <a:rPr lang="en-US" baseline="0" dirty="0"/>
              <a:t>Requires a physical change to the workplace</a:t>
            </a:r>
          </a:p>
          <a:p>
            <a:pPr marL="171450" indent="-171450">
              <a:buFont typeface="Arial" panose="020B0604020202020204" pitchFamily="34" charset="0"/>
              <a:buChar char="•"/>
            </a:pPr>
            <a:r>
              <a:rPr lang="en-US" baseline="0" dirty="0"/>
              <a:t>Based on the following principles: (OSHA 2001)</a:t>
            </a:r>
          </a:p>
          <a:p>
            <a:pPr marL="628650" lvl="1" indent="-171450">
              <a:buFont typeface="Arial" panose="020B0604020202020204" pitchFamily="34" charset="0"/>
              <a:buChar char="•"/>
            </a:pPr>
            <a:r>
              <a:rPr lang="en-US" dirty="0"/>
              <a:t>If feasible, design the facility, equipment, or process to remove the hazard.</a:t>
            </a:r>
          </a:p>
          <a:p>
            <a:pPr marL="628650" lvl="1" indent="-171450">
              <a:buFont typeface="Arial" panose="020B0604020202020204" pitchFamily="34" charset="0"/>
              <a:buChar char="•"/>
            </a:pPr>
            <a:r>
              <a:rPr lang="en-US" dirty="0"/>
              <a:t>If removal is not feasible, enclose the hazard to prevent exposure in normal operations.</a:t>
            </a:r>
          </a:p>
          <a:p>
            <a:pPr marL="628650" lvl="1" indent="-171450">
              <a:buFont typeface="Arial" panose="020B0604020202020204" pitchFamily="34" charset="0"/>
              <a:buChar char="•"/>
            </a:pPr>
            <a:r>
              <a:rPr lang="en-US" dirty="0"/>
              <a:t>Where complete enclosure is not feasible, establish barriers or local ventilation to reduce exposure to the hazard in normal operations.</a:t>
            </a:r>
            <a:endParaRPr lang="en-US" baseline="0" dirty="0"/>
          </a:p>
          <a:p>
            <a:pPr marL="171450" indent="-171450">
              <a:buFont typeface="Arial" panose="020B0604020202020204" pitchFamily="34" charset="0"/>
              <a:buChar char="•"/>
            </a:pPr>
            <a:r>
              <a:rPr lang="en-US" baseline="0" dirty="0"/>
              <a:t>Examples</a:t>
            </a:r>
          </a:p>
          <a:p>
            <a:pPr marL="628650" lvl="1" indent="-171450">
              <a:buFont typeface="Arial" panose="020B0604020202020204" pitchFamily="34" charset="0"/>
              <a:buChar char="•"/>
            </a:pPr>
            <a:r>
              <a:rPr lang="en-US" baseline="0" dirty="0"/>
              <a:t>Isolation – hazard is enclosed prohibiting exposure to worker</a:t>
            </a:r>
          </a:p>
          <a:p>
            <a:pPr marL="628650" lvl="1" indent="-171450">
              <a:buFont typeface="Arial" panose="020B0604020202020204" pitchFamily="34" charset="0"/>
              <a:buChar char="•"/>
            </a:pPr>
            <a:r>
              <a:rPr lang="en-US" baseline="0" dirty="0"/>
              <a:t>Ventilation – air exchanges to reduce atmospheric hazards </a:t>
            </a:r>
          </a:p>
          <a:p>
            <a:pPr marL="628650" lvl="1" indent="-171450">
              <a:buFont typeface="Arial" panose="020B0604020202020204" pitchFamily="34" charset="0"/>
              <a:buChar char="•"/>
            </a:pPr>
            <a:r>
              <a:rPr lang="en-US" baseline="0" dirty="0"/>
              <a:t>Equipment modifications – reduce the hazard through design of the equipment or attachments (Examples: reduced vibration, dust collection system, noise reduction, etc.)</a:t>
            </a:r>
          </a:p>
        </p:txBody>
      </p:sp>
      <p:sp>
        <p:nvSpPr>
          <p:cNvPr id="4" name="Slide Number Placeholder 3"/>
          <p:cNvSpPr>
            <a:spLocks noGrp="1"/>
          </p:cNvSpPr>
          <p:nvPr>
            <p:ph type="sldNum" sz="quarter" idx="10"/>
          </p:nvPr>
        </p:nvSpPr>
        <p:spPr/>
        <p:txBody>
          <a:bodyPr/>
          <a:lstStyle/>
          <a:p>
            <a:fld id="{0F6C6ECD-E119-4B29-A31F-F4F2A203725D}" type="slidenum">
              <a:rPr lang="en-US" smtClean="0"/>
              <a:t>7</a:t>
            </a:fld>
            <a:endParaRPr lang="en-US"/>
          </a:p>
        </p:txBody>
      </p:sp>
    </p:spTree>
    <p:extLst>
      <p:ext uri="{BB962C8B-B14F-4D97-AF65-F5344CB8AC3E}">
        <p14:creationId xmlns:p14="http://schemas.microsoft.com/office/powerpoint/2010/main" val="366137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69900"/>
            <a:ext cx="4214813" cy="3160713"/>
          </a:xfrm>
        </p:spPr>
      </p:sp>
      <p:sp>
        <p:nvSpPr>
          <p:cNvPr id="3" name="Notes Placeholder 2"/>
          <p:cNvSpPr>
            <a:spLocks noGrp="1"/>
          </p:cNvSpPr>
          <p:nvPr>
            <p:ph type="body" idx="1"/>
          </p:nvPr>
        </p:nvSpPr>
        <p:spPr/>
        <p:txBody>
          <a:bodyPr/>
          <a:lstStyle/>
          <a:p>
            <a:r>
              <a:rPr lang="en-US" dirty="0"/>
              <a:t>Administrative Controls</a:t>
            </a:r>
          </a:p>
          <a:p>
            <a:pPr marL="166684" indent="-166684">
              <a:buFont typeface="Arial" panose="020B0604020202020204" pitchFamily="34" charset="0"/>
              <a:buChar char="•"/>
            </a:pPr>
            <a:r>
              <a:rPr lang="en-US" dirty="0"/>
              <a:t>Includes</a:t>
            </a:r>
            <a:r>
              <a:rPr lang="en-US" baseline="0" dirty="0"/>
              <a:t> work practices</a:t>
            </a:r>
            <a:endParaRPr lang="en-US" dirty="0"/>
          </a:p>
          <a:p>
            <a:pPr marL="166684" indent="-166684">
              <a:buFont typeface="Arial" panose="020B0604020202020204" pitchFamily="34" charset="0"/>
              <a:buChar char="•"/>
            </a:pPr>
            <a:r>
              <a:rPr lang="en-US" dirty="0"/>
              <a:t>Requires the worker or employer to do something</a:t>
            </a:r>
          </a:p>
          <a:p>
            <a:pPr marL="166684" indent="-166684">
              <a:buFont typeface="Arial" panose="020B0604020202020204" pitchFamily="34" charset="0"/>
              <a:buChar char="•"/>
            </a:pPr>
            <a:r>
              <a:rPr lang="en-US" dirty="0"/>
              <a:t>Examples</a:t>
            </a:r>
          </a:p>
          <a:p>
            <a:pPr marL="611174" lvl="1" indent="-166684">
              <a:buFont typeface="Arial" panose="020B0604020202020204" pitchFamily="34" charset="0"/>
              <a:buChar char="•"/>
            </a:pPr>
            <a:r>
              <a:rPr lang="en-US" dirty="0"/>
              <a:t>Proper procedures – workplace rules and other operation-specific rules</a:t>
            </a:r>
          </a:p>
          <a:p>
            <a:pPr marL="611174" lvl="1" indent="-166684">
              <a:buFont typeface="Arial" panose="020B0604020202020204" pitchFamily="34" charset="0"/>
              <a:buChar char="•"/>
            </a:pPr>
            <a:r>
              <a:rPr lang="en-US" dirty="0"/>
              <a:t>Inspection and maintenance – regularly</a:t>
            </a:r>
            <a:r>
              <a:rPr lang="en-US" baseline="0" dirty="0"/>
              <a:t> inspect tools and equipment; keep them well maintained; remove from service any damaged or broken items</a:t>
            </a:r>
          </a:p>
          <a:p>
            <a:pPr marL="611174" lvl="1" indent="-166684">
              <a:buFont typeface="Arial" panose="020B0604020202020204" pitchFamily="34" charset="0"/>
              <a:buChar char="•"/>
            </a:pPr>
            <a:r>
              <a:rPr lang="en-US" baseline="0" dirty="0"/>
              <a:t>Housekeeping </a:t>
            </a:r>
          </a:p>
          <a:p>
            <a:pPr marL="611174" lvl="1" indent="-166684">
              <a:buFont typeface="Arial" panose="020B0604020202020204" pitchFamily="34" charset="0"/>
              <a:buChar char="•"/>
            </a:pPr>
            <a:r>
              <a:rPr lang="en-US" baseline="0" dirty="0"/>
              <a:t>Supervision</a:t>
            </a:r>
          </a:p>
          <a:p>
            <a:pPr marL="611174" lvl="1" indent="-166684">
              <a:buFont typeface="Arial" panose="020B0604020202020204" pitchFamily="34" charset="0"/>
              <a:buChar char="•"/>
            </a:pPr>
            <a:r>
              <a:rPr lang="en-US" baseline="0" dirty="0"/>
              <a:t>Regulated areas – designate areas for lunch and break times; no eating, drinking, smoking, chewing tobacco or gum, or applying cosmetics in workplace</a:t>
            </a:r>
          </a:p>
          <a:p>
            <a:pPr marL="611174" lvl="1" indent="-166684">
              <a:buFont typeface="Arial" panose="020B0604020202020204" pitchFamily="34" charset="0"/>
              <a:buChar char="•"/>
            </a:pPr>
            <a:r>
              <a:rPr lang="en-US" baseline="0" dirty="0"/>
              <a:t>Limited exposure by time and distance – shorten amount of time a worker is exposed to task involving the hazard; distance hazard from workers</a:t>
            </a:r>
            <a:endParaRPr lang="en-US" dirty="0"/>
          </a:p>
          <a:p>
            <a:pPr marL="611174" lvl="1" indent="-16668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21107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When these controls are not feasible or do not provide sufficient protection, the use of personal protective equipment (PPE) is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9</a:t>
            </a:fld>
            <a:endParaRPr lang="en-US"/>
          </a:p>
        </p:txBody>
      </p:sp>
    </p:spTree>
    <p:extLst>
      <p:ext uri="{BB962C8B-B14F-4D97-AF65-F5344CB8AC3E}">
        <p14:creationId xmlns:p14="http://schemas.microsoft.com/office/powerpoint/2010/main" val="65963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“Wearing a safety helmet or hard hat is one of the easiest ways to protect an employee's head from injury. Hard hats can protect employees from impact and penetration hazards as well as from electrical shock and burn hazards.</a:t>
            </a:r>
            <a:br>
              <a:rPr lang="en-US" dirty="0"/>
            </a:br>
            <a:br>
              <a:rPr lang="en-US" dirty="0"/>
            </a:br>
            <a:r>
              <a:rPr lang="en-US" dirty="0"/>
              <a:t>Employers must ensure that their employees wear head protection if any of the following apply: </a:t>
            </a:r>
          </a:p>
          <a:p>
            <a:pPr marL="166684" indent="-166684">
              <a:buFont typeface="Arial" panose="020B0604020202020204" pitchFamily="34" charset="0"/>
              <a:buChar char="•"/>
            </a:pPr>
            <a:r>
              <a:rPr lang="en-US" dirty="0"/>
              <a:t>Objects might fall from above and strike them on the head; </a:t>
            </a:r>
          </a:p>
          <a:p>
            <a:pPr marL="166684" indent="-166684">
              <a:buFont typeface="Arial" panose="020B0604020202020204" pitchFamily="34" charset="0"/>
              <a:buChar char="•"/>
            </a:pPr>
            <a:r>
              <a:rPr lang="en-US" dirty="0"/>
              <a:t>They might bump their heads against fixed objects, such as exposed pipes or beams; or </a:t>
            </a:r>
          </a:p>
          <a:p>
            <a:pPr marL="166684" indent="-166684">
              <a:buFont typeface="Arial" panose="020B0604020202020204" pitchFamily="34" charset="0"/>
              <a:buChar char="•"/>
            </a:pPr>
            <a:r>
              <a:rPr lang="en-US" dirty="0"/>
              <a:t>There is a possibility of accidental head contact with electrical hazards.”  </a:t>
            </a:r>
            <a:br>
              <a:rPr lang="en-US" dirty="0"/>
            </a:br>
            <a:r>
              <a:rPr lang="en-US" dirty="0"/>
              <a:t>(OSHA Publication</a:t>
            </a:r>
            <a:r>
              <a:rPr lang="en-US" baseline="0" dirty="0"/>
              <a:t> 3151-12R, </a:t>
            </a:r>
            <a:r>
              <a:rPr lang="en-US" dirty="0"/>
              <a:t>2003)</a:t>
            </a:r>
          </a:p>
          <a:p>
            <a:endParaRPr lang="en-US" dirty="0"/>
          </a:p>
        </p:txBody>
      </p:sp>
      <p:sp>
        <p:nvSpPr>
          <p:cNvPr id="4" name="Slide Number Placeholder 3"/>
          <p:cNvSpPr>
            <a:spLocks noGrp="1"/>
          </p:cNvSpPr>
          <p:nvPr>
            <p:ph type="sldNum" sz="quarter" idx="10"/>
          </p:nvPr>
        </p:nvSpPr>
        <p:spPr/>
        <p:txBody>
          <a:bodyPr/>
          <a:lstStyle/>
          <a:p>
            <a:fld id="{0F6C6ECD-E119-4B29-A31F-F4F2A203725D}" type="slidenum">
              <a:rPr lang="en-US" smtClean="0"/>
              <a:t>10</a:t>
            </a:fld>
            <a:endParaRPr lang="en-US"/>
          </a:p>
        </p:txBody>
      </p:sp>
    </p:spTree>
    <p:extLst>
      <p:ext uri="{BB962C8B-B14F-4D97-AF65-F5344CB8AC3E}">
        <p14:creationId xmlns:p14="http://schemas.microsoft.com/office/powerpoint/2010/main" val="40531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760CBC-2210-4E9F-A262-2DDBC567725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93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760CBC-2210-4E9F-A262-2DDBC567725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12062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760CBC-2210-4E9F-A262-2DDBC5677254}"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265329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760CBC-2210-4E9F-A262-2DDBC5677254}"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75128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760CBC-2210-4E9F-A262-2DDBC5677254}" type="datetimeFigureOut">
              <a:rPr lang="en-US" smtClean="0"/>
              <a:t>1/25/2021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07010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4760CBC-2210-4E9F-A262-2DDBC5677254}" type="datetimeFigureOut">
              <a:rPr lang="en-US" smtClean="0"/>
              <a:t>1/25/2021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5D5208-07C2-4617-ADA5-90EE462357CD}" type="slidenum">
              <a:rPr lang="en-US" smtClean="0"/>
              <a:t>‹#›</a:t>
            </a:fld>
            <a:endParaRPr lang="en-US"/>
          </a:p>
        </p:txBody>
      </p:sp>
    </p:spTree>
    <p:extLst>
      <p:ext uri="{BB962C8B-B14F-4D97-AF65-F5344CB8AC3E}">
        <p14:creationId xmlns:p14="http://schemas.microsoft.com/office/powerpoint/2010/main" val="419423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4760CBC-2210-4E9F-A262-2DDBC5677254}"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453293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9244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04800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8390" y="228601"/>
            <a:ext cx="8229600" cy="914400"/>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1/25/2021</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93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74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60CBC-2210-4E9F-A262-2DDBC5677254}"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5208-07C2-4617-ADA5-90EE462357CD}" type="slidenum">
              <a:rPr lang="en-US" smtClean="0"/>
              <a:t>‹#›</a:t>
            </a:fld>
            <a:endParaRPr lang="en-US"/>
          </a:p>
        </p:txBody>
      </p:sp>
    </p:spTree>
    <p:extLst>
      <p:ext uri="{BB962C8B-B14F-4D97-AF65-F5344CB8AC3E}">
        <p14:creationId xmlns:p14="http://schemas.microsoft.com/office/powerpoint/2010/main" val="11282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330841"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PPE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14760CBC-2210-4E9F-A262-2DDBC5677254}" type="datetimeFigureOut">
              <a:rPr lang="en-US" smtClean="0"/>
              <a:t>1/25/2021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BF5D5208-07C2-4617-ADA5-90EE462357C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588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gif"/></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2.wmf"/><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3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jpg"/><Relationship Id="rId7" Type="http://schemas.openxmlformats.org/officeDocument/2006/relationships/image" Target="../media/image73.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4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2.jpg"/><Relationship Id="rId4" Type="http://schemas.openxmlformats.org/officeDocument/2006/relationships/image" Target="../media/image81.jpg"/></Relationships>
</file>

<file path=ppt/slides/_rels/slide4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47.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oleObject" Target="../embeddings/oleObject4.bin"/><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accent1">
                <a:lumMod val="5000"/>
                <a:lumOff val="95000"/>
              </a:schemeClr>
            </a:gs>
            <a:gs pos="91000">
              <a:schemeClr val="accent1">
                <a:lumMod val="45000"/>
                <a:lumOff val="55000"/>
              </a:schemeClr>
            </a:gs>
            <a:gs pos="94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662904FC-F3E0-4FCA-83F3-9ABFA6023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922" y="1040524"/>
            <a:ext cx="3126155" cy="922216"/>
          </a:xfrm>
          <a:prstGeom prst="rect">
            <a:avLst/>
          </a:prstGeom>
        </p:spPr>
      </p:pic>
      <p:sp>
        <p:nvSpPr>
          <p:cNvPr id="6" name="TextBox 5">
            <a:extLst>
              <a:ext uri="{FF2B5EF4-FFF2-40B4-BE49-F238E27FC236}">
                <a16:creationId xmlns:a16="http://schemas.microsoft.com/office/drawing/2014/main" id="{3BDE4E6A-7AC5-4CB3-96DE-35122B3B360F}"/>
              </a:ext>
            </a:extLst>
          </p:cNvPr>
          <p:cNvSpPr txBox="1"/>
          <p:nvPr/>
        </p:nvSpPr>
        <p:spPr>
          <a:xfrm>
            <a:off x="1162961" y="2771128"/>
            <a:ext cx="6818085" cy="133882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1910 General Industry</a:t>
            </a: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dirty="0">
                <a:solidFill>
                  <a:prstClr val="black"/>
                </a:solidFill>
                <a:latin typeface="Calibri" panose="020F0502020204030204"/>
                <a:ea typeface="ＭＳ Ｐゴシック" panose="020B0600070205080204" pitchFamily="34" charset="-128"/>
              </a:rPr>
              <a:t>Personal Protective Equipment</a:t>
            </a:r>
            <a:endParaRPr kumimoji="0" lang="en-US" sz="4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6609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91400" cy="3426278"/>
          </a:xfrm>
        </p:spPr>
        <p:txBody>
          <a:bodyPr>
            <a:normAutofit/>
          </a:bodyPr>
          <a:lstStyle/>
          <a:p>
            <a:pPr marL="0" indent="0">
              <a:buNone/>
            </a:pPr>
            <a:r>
              <a:rPr lang="en-US" b="1" dirty="0"/>
              <a:t>Head protection:</a:t>
            </a:r>
          </a:p>
          <a:p>
            <a:r>
              <a:rPr lang="en-US" sz="2800" dirty="0"/>
              <a:t>Frequent causes of head injuries include:</a:t>
            </a:r>
          </a:p>
          <a:p>
            <a:pPr lvl="1"/>
            <a:r>
              <a:rPr lang="en-US" sz="2400" dirty="0"/>
              <a:t>Falling objects from above striking on the head </a:t>
            </a:r>
          </a:p>
          <a:p>
            <a:pPr lvl="1"/>
            <a:r>
              <a:rPr lang="en-US" sz="2400" dirty="0"/>
              <a:t>Bump head against fixed objects, such as exposed pipes or beams</a:t>
            </a:r>
          </a:p>
          <a:p>
            <a:pPr lvl="1"/>
            <a:r>
              <a:rPr lang="en-US" sz="2400" dirty="0"/>
              <a:t>Accidental head contact with electrical hazards  </a:t>
            </a:r>
          </a:p>
        </p:txBody>
      </p:sp>
      <p:pic>
        <p:nvPicPr>
          <p:cNvPr id="38914" name="Picture 2" descr="http://www.taghats.com/wp-content/uploads/2015/06/Hard-Hats-for-Construc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14078"/>
          <a:stretch/>
        </p:blipFill>
        <p:spPr bwMode="auto">
          <a:xfrm>
            <a:off x="1955321" y="4257680"/>
            <a:ext cx="2128838" cy="1676400"/>
          </a:xfrm>
          <a:prstGeom prst="rect">
            <a:avLst/>
          </a:prstGeom>
          <a:ln w="12700">
            <a:solidFill>
              <a:schemeClr val="tx1"/>
            </a:solidFill>
          </a:ln>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093253"/>
            <a:ext cx="1600200" cy="1848019"/>
          </a:xfrm>
          <a:prstGeom prst="rect">
            <a:avLst/>
          </a:prstGeom>
          <a:ln>
            <a:solidFill>
              <a:schemeClr val="tx1"/>
            </a:solidFill>
          </a:ln>
        </p:spPr>
      </p:pic>
      <p:sp>
        <p:nvSpPr>
          <p:cNvPr id="4" name="TextBox 3"/>
          <p:cNvSpPr txBox="1"/>
          <p:nvPr/>
        </p:nvSpPr>
        <p:spPr>
          <a:xfrm>
            <a:off x="4123670" y="5818664"/>
            <a:ext cx="1306286" cy="230832"/>
          </a:xfrm>
          <a:prstGeom prst="rect">
            <a:avLst/>
          </a:prstGeom>
          <a:noFill/>
        </p:spPr>
        <p:txBody>
          <a:bodyPr wrap="square" rtlCol="0">
            <a:spAutoFit/>
          </a:bodyPr>
          <a:lstStyle/>
          <a:p>
            <a:pPr algn="ctr"/>
            <a:r>
              <a:rPr lang="en-US" sz="900" dirty="0"/>
              <a:t>Source: OSHA</a:t>
            </a:r>
          </a:p>
        </p:txBody>
      </p:sp>
      <p:sp>
        <p:nvSpPr>
          <p:cNvPr id="7" name="Title 1"/>
          <p:cNvSpPr txBox="1">
            <a:spLocks noGrp="1"/>
          </p:cNvSpPr>
          <p:nvPr>
            <p:ph type="title"/>
          </p:nvPr>
        </p:nvSpPr>
        <p:spPr>
          <a:xfrm>
            <a:off x="457200" y="152400"/>
            <a:ext cx="8229600" cy="838200"/>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dirty="0"/>
              <a:t>Types of PPE</a:t>
            </a:r>
          </a:p>
        </p:txBody>
      </p:sp>
    </p:spTree>
    <p:extLst>
      <p:ext uri="{BB962C8B-B14F-4D97-AF65-F5344CB8AC3E}">
        <p14:creationId xmlns:p14="http://schemas.microsoft.com/office/powerpoint/2010/main" val="205858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p>
        </p:txBody>
      </p:sp>
      <p:sp>
        <p:nvSpPr>
          <p:cNvPr id="4" name="Content Placeholder 3"/>
          <p:cNvSpPr>
            <a:spLocks noGrp="1"/>
          </p:cNvSpPr>
          <p:nvPr>
            <p:ph idx="1"/>
          </p:nvPr>
        </p:nvSpPr>
        <p:spPr>
          <a:xfrm>
            <a:off x="914400" y="1253657"/>
            <a:ext cx="7315200" cy="733443"/>
          </a:xfrm>
        </p:spPr>
        <p:txBody>
          <a:bodyPr/>
          <a:lstStyle/>
          <a:p>
            <a:pPr marL="0" indent="0">
              <a:buNone/>
            </a:pPr>
            <a:r>
              <a:rPr lang="en-US" dirty="0"/>
              <a:t>Why head protection is important…</a:t>
            </a:r>
          </a:p>
        </p:txBody>
      </p:sp>
      <p:pic>
        <p:nvPicPr>
          <p:cNvPr id="11266" name="Picture 2" descr="http://www.free-training.com/osha/ppe/head/4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924" y="2181243"/>
            <a:ext cx="3132151" cy="3343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10200" y="5524565"/>
            <a:ext cx="845103" cy="230832"/>
          </a:xfrm>
          <a:prstGeom prst="rect">
            <a:avLst/>
          </a:prstGeom>
        </p:spPr>
        <p:txBody>
          <a:bodyPr wrap="none">
            <a:spAutoFit/>
          </a:bodyPr>
          <a:lstStyle/>
          <a:p>
            <a:r>
              <a:rPr lang="en-US" sz="900" dirty="0"/>
              <a:t>Source: OSHA</a:t>
            </a:r>
          </a:p>
        </p:txBody>
      </p:sp>
    </p:spTree>
    <p:extLst>
      <p:ext uri="{BB962C8B-B14F-4D97-AF65-F5344CB8AC3E}">
        <p14:creationId xmlns:p14="http://schemas.microsoft.com/office/powerpoint/2010/main" val="409606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j01828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26954"/>
            <a:ext cx="2859298" cy="1679575"/>
          </a:xfrm>
          <a:prstGeom prst="rect">
            <a:avLst/>
          </a:prstGeom>
          <a:solidFill>
            <a:srgbClr val="FFFFFF">
              <a:shade val="85000"/>
            </a:srgbClr>
          </a:solidFill>
          <a:ln w="12700">
            <a:solidFill>
              <a:srgbClr val="000000"/>
            </a:solidFill>
            <a:miter lim="800000"/>
            <a:headEnd/>
            <a:tailEnd/>
          </a:ln>
          <a:effectLst/>
          <a:scene3d>
            <a:camera prst="orthographicFront"/>
            <a:lightRig rig="twoPt" dir="t">
              <a:rot lat="0" lon="0" rev="7200000"/>
            </a:lightRig>
          </a:scene3d>
          <a:sp3d>
            <a:bevelT w="25400" h="19050"/>
            <a:contourClr>
              <a:srgbClr val="FFFFFF"/>
            </a:contourClr>
          </a:sp3d>
        </p:spPr>
      </p:pic>
      <p:pic>
        <p:nvPicPr>
          <p:cNvPr id="6" name="Picture 2" descr="Head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26954"/>
            <a:ext cx="2712338" cy="2090056"/>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788228" y="5895275"/>
            <a:ext cx="1567543" cy="230832"/>
          </a:xfrm>
          <a:prstGeom prst="rect">
            <a:avLst/>
          </a:prstGeom>
          <a:noFill/>
        </p:spPr>
        <p:txBody>
          <a:bodyPr wrap="square" rtlCol="0">
            <a:spAutoFit/>
          </a:bodyPr>
          <a:lstStyle/>
          <a:p>
            <a:pPr algn="ctr"/>
            <a:r>
              <a:rPr lang="en-US" sz="900" dirty="0"/>
              <a:t>Source of graphics: OSHA</a:t>
            </a:r>
          </a:p>
        </p:txBody>
      </p:sp>
      <p:sp>
        <p:nvSpPr>
          <p:cNvPr id="9" name="Content Placeholder 4"/>
          <p:cNvSpPr>
            <a:spLocks noGrp="1"/>
          </p:cNvSpPr>
          <p:nvPr>
            <p:ph idx="1"/>
          </p:nvPr>
        </p:nvSpPr>
        <p:spPr>
          <a:xfrm>
            <a:off x="876299" y="1203501"/>
            <a:ext cx="7391400" cy="2423453"/>
          </a:xfrm>
        </p:spPr>
        <p:txBody>
          <a:bodyPr/>
          <a:lstStyle/>
          <a:p>
            <a:r>
              <a:rPr lang="en-US" dirty="0"/>
              <a:t>Classes of hard hats:</a:t>
            </a:r>
          </a:p>
          <a:p>
            <a:pPr lvl="1"/>
            <a:r>
              <a:rPr lang="en-US" sz="2400" dirty="0"/>
              <a:t>CLASS G (General)</a:t>
            </a:r>
          </a:p>
          <a:p>
            <a:pPr lvl="2"/>
            <a:r>
              <a:rPr lang="en-US" sz="2000" dirty="0"/>
              <a:t>Protects against impact and penetration</a:t>
            </a:r>
          </a:p>
          <a:p>
            <a:pPr lvl="2"/>
            <a:r>
              <a:rPr lang="en-US" sz="2000" dirty="0"/>
              <a:t>Low-voltage electrical protection (proof-tested to 2,200 volts)</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104699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1.gstatic.com/images?q=tbn:ANd9GcRUaOXe8Wv45SIzh98pG4P-DQrIz0oTP6WwP4kKXrrrVfcp0L6F_3qUin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3806574"/>
            <a:ext cx="2743201" cy="18999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7" y="5702685"/>
            <a:ext cx="1306286" cy="215444"/>
          </a:xfrm>
          <a:prstGeom prst="rect">
            <a:avLst/>
          </a:prstGeom>
          <a:noFill/>
        </p:spPr>
        <p:txBody>
          <a:bodyPr wrap="square" rtlCol="0">
            <a:spAutoFit/>
          </a:bodyPr>
          <a:lstStyle/>
          <a:p>
            <a:pPr algn="ctr"/>
            <a:r>
              <a:rPr lang="en-US" sz="800" dirty="0"/>
              <a:t>Source: OSHA</a:t>
            </a:r>
          </a:p>
        </p:txBody>
      </p:sp>
      <p:sp>
        <p:nvSpPr>
          <p:cNvPr id="9" name="Content Placeholder 4"/>
          <p:cNvSpPr>
            <a:spLocks noGrp="1"/>
          </p:cNvSpPr>
          <p:nvPr>
            <p:ph idx="1"/>
          </p:nvPr>
        </p:nvSpPr>
        <p:spPr>
          <a:xfrm>
            <a:off x="876299" y="1203501"/>
            <a:ext cx="7391400" cy="2423453"/>
          </a:xfrm>
        </p:spPr>
        <p:txBody>
          <a:bodyPr/>
          <a:lstStyle/>
          <a:p>
            <a:pPr lvl="1"/>
            <a:r>
              <a:rPr lang="en-US" sz="2400" dirty="0"/>
              <a:t>CLASS E (Electrical)</a:t>
            </a:r>
          </a:p>
          <a:p>
            <a:pPr lvl="2"/>
            <a:r>
              <a:rPr lang="en-US" sz="2000" dirty="0"/>
              <a:t>Designed for electrical/utility work</a:t>
            </a:r>
          </a:p>
          <a:p>
            <a:pPr lvl="2"/>
            <a:r>
              <a:rPr lang="en-US" sz="2000" dirty="0"/>
              <a:t>Protects against falling objects &amp; impact</a:t>
            </a:r>
          </a:p>
          <a:p>
            <a:pPr lvl="2"/>
            <a:r>
              <a:rPr lang="en-US" sz="2000" dirty="0"/>
              <a:t>Electrical protection against high-voltage </a:t>
            </a:r>
            <a:br>
              <a:rPr lang="en-US" sz="2000" dirty="0"/>
            </a:br>
            <a:r>
              <a:rPr lang="en-US" sz="2000" dirty="0"/>
              <a:t>(proof-tested to 20,000 volts)</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190726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https://encrypted-tbn1.gstatic.com/images?q=tbn:ANd9GcTrWeE_ve15Kj5OU_BVCVxPyzn65EmA5RPjb2Bs_FW_e3fGeeW7ahctvSX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94" y="3788414"/>
            <a:ext cx="2901812" cy="1936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18857" y="5724525"/>
            <a:ext cx="1306286" cy="230832"/>
          </a:xfrm>
          <a:prstGeom prst="rect">
            <a:avLst/>
          </a:prstGeom>
          <a:noFill/>
        </p:spPr>
        <p:txBody>
          <a:bodyPr wrap="square" rtlCol="0">
            <a:spAutoFit/>
          </a:bodyPr>
          <a:lstStyle/>
          <a:p>
            <a:pPr algn="ctr"/>
            <a:r>
              <a:rPr lang="en-US" sz="900" dirty="0"/>
              <a:t>Source: OSHA</a:t>
            </a:r>
          </a:p>
        </p:txBody>
      </p:sp>
      <p:sp>
        <p:nvSpPr>
          <p:cNvPr id="8" name="Content Placeholder 4"/>
          <p:cNvSpPr>
            <a:spLocks noGrp="1"/>
          </p:cNvSpPr>
          <p:nvPr>
            <p:ph idx="1"/>
          </p:nvPr>
        </p:nvSpPr>
        <p:spPr>
          <a:xfrm>
            <a:off x="876299" y="1203501"/>
            <a:ext cx="7391400" cy="2423453"/>
          </a:xfrm>
        </p:spPr>
        <p:txBody>
          <a:bodyPr/>
          <a:lstStyle/>
          <a:p>
            <a:pPr lvl="1"/>
            <a:r>
              <a:rPr lang="en-US" sz="2400" dirty="0"/>
              <a:t>CLASS C (Conductive)</a:t>
            </a:r>
          </a:p>
          <a:p>
            <a:pPr lvl="2"/>
            <a:r>
              <a:rPr lang="en-US" sz="2000" dirty="0"/>
              <a:t>Designed for comfort; offers limited protection</a:t>
            </a:r>
          </a:p>
          <a:p>
            <a:pPr lvl="2"/>
            <a:r>
              <a:rPr lang="en-US" sz="2000" dirty="0"/>
              <a:t>Protects heads that may bump against fixed objects</a:t>
            </a:r>
          </a:p>
          <a:p>
            <a:pPr lvl="2"/>
            <a:r>
              <a:rPr lang="en-US" sz="2000" dirty="0"/>
              <a:t>Does not protect against falling objects or electrical hazards</a:t>
            </a:r>
          </a:p>
        </p:txBody>
      </p:sp>
      <p:sp>
        <p:nvSpPr>
          <p:cNvPr id="2" name="Title 1"/>
          <p:cNvSpPr>
            <a:spLocks noGrp="1"/>
          </p:cNvSpPr>
          <p:nvPr>
            <p:ph type="title"/>
          </p:nvPr>
        </p:nvSpPr>
        <p:spPr/>
        <p:txBody>
          <a:bodyPr/>
          <a:lstStyle/>
          <a:p>
            <a:r>
              <a:rPr lang="en-US" dirty="0"/>
              <a:t>Types</a:t>
            </a:r>
            <a:r>
              <a:rPr lang="en-US" baseline="0" dirty="0"/>
              <a:t> of PPE</a:t>
            </a:r>
            <a:endParaRPr lang="en-US" dirty="0"/>
          </a:p>
        </p:txBody>
      </p:sp>
    </p:spTree>
    <p:extLst>
      <p:ext uri="{BB962C8B-B14F-4D97-AF65-F5344CB8AC3E}">
        <p14:creationId xmlns:p14="http://schemas.microsoft.com/office/powerpoint/2010/main" val="86223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30117" y="92059"/>
            <a:ext cx="6683765" cy="960668"/>
          </a:xfrm>
        </p:spPr>
        <p:txBody>
          <a:bodyPr>
            <a:normAutofit/>
          </a:bodyPr>
          <a:lstStyle/>
          <a:p>
            <a:pPr algn="ctr" eaLnBrk="1" hangingPunct="1"/>
            <a:r>
              <a:rPr lang="en-US" b="1" dirty="0"/>
              <a:t>Types of PPE</a:t>
            </a:r>
            <a:endParaRPr lang="es-ES" dirty="0"/>
          </a:p>
        </p:txBody>
      </p:sp>
      <p:sp>
        <p:nvSpPr>
          <p:cNvPr id="31747" name="Rectangle 3"/>
          <p:cNvSpPr>
            <a:spLocks noGrp="1" noChangeArrowheads="1"/>
          </p:cNvSpPr>
          <p:nvPr>
            <p:ph idx="1"/>
          </p:nvPr>
        </p:nvSpPr>
        <p:spPr>
          <a:xfrm>
            <a:off x="421821" y="1219200"/>
            <a:ext cx="6264729" cy="4739366"/>
          </a:xfrm>
        </p:spPr>
        <p:txBody>
          <a:bodyPr>
            <a:noAutofit/>
          </a:bodyPr>
          <a:lstStyle/>
          <a:p>
            <a:pPr eaLnBrk="1" hangingPunct="1"/>
            <a:r>
              <a:rPr lang="en-US" sz="2800" b="1" dirty="0">
                <a:latin typeface="Tahoma" panose="020B0604030504040204" pitchFamily="34" charset="0"/>
                <a:ea typeface="Tahoma" panose="020B0604030504040204" pitchFamily="34" charset="0"/>
                <a:cs typeface="Tahoma" panose="020B0604030504040204" pitchFamily="34" charset="0"/>
              </a:rPr>
              <a:t>ANSI Z89.1, 1997</a:t>
            </a:r>
          </a:p>
          <a:p>
            <a:pPr lvl="1"/>
            <a:r>
              <a:rPr lang="en-US" sz="2400" b="1" dirty="0">
                <a:latin typeface="Tahoma" panose="020B0604030504040204" pitchFamily="34" charset="0"/>
                <a:ea typeface="Tahoma" panose="020B0604030504040204" pitchFamily="34" charset="0"/>
                <a:cs typeface="Tahoma" panose="020B0604030504040204" pitchFamily="34" charset="0"/>
              </a:rPr>
              <a:t>Type I</a:t>
            </a:r>
            <a:r>
              <a:rPr lang="en-US" sz="2400" dirty="0">
                <a:latin typeface="Tahoma" panose="020B0604030504040204" pitchFamily="34" charset="0"/>
                <a:ea typeface="Tahoma" panose="020B0604030504040204" pitchFamily="34" charset="0"/>
                <a:cs typeface="Tahoma" panose="020B0604030504040204" pitchFamily="34" charset="0"/>
              </a:rPr>
              <a:t>: provides protection from objects </a:t>
            </a:r>
            <a:r>
              <a:rPr lang="en-US" sz="2400" dirty="0">
                <a:ea typeface="Tahoma" panose="020B0604030504040204" pitchFamily="34" charset="0"/>
              </a:rPr>
              <a:t>that fall</a:t>
            </a:r>
            <a:r>
              <a:rPr lang="en-US" sz="2400" dirty="0">
                <a:latin typeface="Tahoma" panose="020B0604030504040204" pitchFamily="34" charset="0"/>
                <a:ea typeface="Tahoma" panose="020B0604030504040204" pitchFamily="34" charset="0"/>
                <a:cs typeface="Tahoma" panose="020B0604030504040204" pitchFamily="34" charset="0"/>
              </a:rPr>
              <a:t> directly on top of the helmet, but not from objects </a:t>
            </a:r>
            <a:r>
              <a:rPr lang="en-US" sz="2400" dirty="0">
                <a:ea typeface="Tahoma" panose="020B0604030504040204" pitchFamily="34" charset="0"/>
              </a:rPr>
              <a:t>that strike the</a:t>
            </a:r>
            <a:r>
              <a:rPr lang="en-US" sz="2400" dirty="0">
                <a:latin typeface="Tahoma" panose="020B0604030504040204" pitchFamily="34" charset="0"/>
                <a:ea typeface="Tahoma" panose="020B0604030504040204" pitchFamily="34" charset="0"/>
                <a:cs typeface="Tahoma" panose="020B0604030504040204" pitchFamily="34" charset="0"/>
              </a:rPr>
              <a:t> side, front, or back of the head.</a:t>
            </a:r>
          </a:p>
          <a:p>
            <a:pPr lvl="1"/>
            <a:r>
              <a:rPr lang="en-US" sz="2400" b="1" dirty="0">
                <a:latin typeface="Tahoma" panose="020B0604030504040204" pitchFamily="34" charset="0"/>
                <a:ea typeface="Tahoma" panose="020B0604030504040204" pitchFamily="34" charset="0"/>
                <a:cs typeface="Tahoma" panose="020B0604030504040204" pitchFamily="34" charset="0"/>
              </a:rPr>
              <a:t>Type II: </a:t>
            </a:r>
            <a:r>
              <a:rPr lang="en-US" sz="2400" dirty="0">
                <a:latin typeface="Tahoma" panose="020B0604030504040204" pitchFamily="34" charset="0"/>
                <a:ea typeface="Tahoma" panose="020B0604030504040204" pitchFamily="34" charset="0"/>
                <a:cs typeface="Tahoma" panose="020B0604030504040204" pitchFamily="34" charset="0"/>
              </a:rPr>
              <a:t>provides </a:t>
            </a:r>
            <a:r>
              <a:rPr lang="en-US" sz="2400" dirty="0">
                <a:ea typeface="Tahoma" panose="020B0604030504040204" pitchFamily="34" charset="0"/>
              </a:rPr>
              <a:t>protection from strikes to the top of the head, and</a:t>
            </a:r>
            <a:r>
              <a:rPr lang="en-US" sz="2400" dirty="0">
                <a:latin typeface="Tahoma" panose="020B0604030504040204" pitchFamily="34" charset="0"/>
                <a:ea typeface="Tahoma" panose="020B0604030504040204" pitchFamily="34" charset="0"/>
                <a:cs typeface="Tahoma" panose="020B0604030504040204" pitchFamily="34" charset="0"/>
              </a:rPr>
              <a:t> also provides protection from blows to the sides, front, and back of the head. More suitable for workers who are not always in a standing position.</a:t>
            </a:r>
            <a:endParaRPr lang="es-ES" sz="2400" dirty="0">
              <a:latin typeface="Tahoma" panose="020B0604030504040204" pitchFamily="34" charset="0"/>
              <a:ea typeface="Tahoma" panose="020B0604030504040204" pitchFamily="34" charset="0"/>
              <a:cs typeface="Tahoma" panose="020B0604030504040204" pitchFamily="34" charset="0"/>
            </a:endParaRPr>
          </a:p>
        </p:txBody>
      </p:sp>
      <p:pic>
        <p:nvPicPr>
          <p:cNvPr id="31748" name="Picture 4" descr="MPj018282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322487"/>
            <a:ext cx="1885950" cy="12596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5" descr="Safety Helmet Cut-Aw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657600"/>
            <a:ext cx="2000250"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3800" y="5157788"/>
            <a:ext cx="1257300"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175335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p>
        </p:txBody>
      </p:sp>
      <p:sp>
        <p:nvSpPr>
          <p:cNvPr id="4" name="Content Placeholder 3"/>
          <p:cNvSpPr>
            <a:spLocks noGrp="1"/>
          </p:cNvSpPr>
          <p:nvPr>
            <p:ph idx="1"/>
          </p:nvPr>
        </p:nvSpPr>
        <p:spPr>
          <a:xfrm>
            <a:off x="914399" y="1219200"/>
            <a:ext cx="7315200" cy="838200"/>
          </a:xfrm>
        </p:spPr>
        <p:txBody>
          <a:bodyPr/>
          <a:lstStyle/>
          <a:p>
            <a:pPr marL="0" indent="0">
              <a:buNone/>
            </a:pPr>
            <a:r>
              <a:rPr lang="en-US" dirty="0"/>
              <a:t>Eye and face protection:</a:t>
            </a:r>
          </a:p>
        </p:txBody>
      </p:sp>
      <p:pic>
        <p:nvPicPr>
          <p:cNvPr id="5122" name="Picture 2" descr="http://www.asu.edu/ehs/images-nl/eye-prot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539" y="2057400"/>
            <a:ext cx="4290920" cy="320474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flipH="1">
            <a:off x="3535951" y="5791200"/>
            <a:ext cx="2072096" cy="215444"/>
          </a:xfrm>
          <a:prstGeom prst="rect">
            <a:avLst/>
          </a:prstGeom>
          <a:noFill/>
        </p:spPr>
        <p:txBody>
          <a:bodyPr wrap="square" rtlCol="0">
            <a:spAutoFit/>
          </a:bodyPr>
          <a:lstStyle/>
          <a:p>
            <a:pPr algn="ctr"/>
            <a:r>
              <a:rPr lang="en-US" sz="800" dirty="0"/>
              <a:t>Source of images: OSHA</a:t>
            </a:r>
          </a:p>
        </p:txBody>
      </p:sp>
    </p:spTree>
    <p:extLst>
      <p:ext uri="{BB962C8B-B14F-4D97-AF65-F5344CB8AC3E}">
        <p14:creationId xmlns:p14="http://schemas.microsoft.com/office/powerpoint/2010/main" val="164584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afety.blr.com/images/face-sh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919" y="3810000"/>
            <a:ext cx="2955332" cy="2057400"/>
          </a:xfrm>
          <a:prstGeom prst="roundRect">
            <a:avLst>
              <a:gd name="adj" fmla="val 8594"/>
            </a:avLst>
          </a:prstGeom>
          <a:solidFill>
            <a:srgbClr val="FFFFFF">
              <a:shade val="85000"/>
            </a:srgbClr>
          </a:solidFill>
          <a:ln>
            <a:solidFill>
              <a:schemeClr val="tx1"/>
            </a:solidFill>
          </a:ln>
          <a:effectLst/>
        </p:spPr>
      </p:pic>
      <p:sp>
        <p:nvSpPr>
          <p:cNvPr id="4" name="TextBox 3"/>
          <p:cNvSpPr txBox="1"/>
          <p:nvPr/>
        </p:nvSpPr>
        <p:spPr>
          <a:xfrm>
            <a:off x="6216896" y="5871693"/>
            <a:ext cx="1970314" cy="215444"/>
          </a:xfrm>
          <a:prstGeom prst="rect">
            <a:avLst/>
          </a:prstGeom>
          <a:noFill/>
        </p:spPr>
        <p:txBody>
          <a:bodyPr wrap="square" rtlCol="0">
            <a:spAutoFit/>
          </a:bodyPr>
          <a:lstStyle/>
          <a:p>
            <a:pPr algn="r"/>
            <a:r>
              <a:rPr lang="en-US" sz="800" dirty="0"/>
              <a:t>Source: OSHA </a:t>
            </a:r>
          </a:p>
        </p:txBody>
      </p:sp>
      <p:sp>
        <p:nvSpPr>
          <p:cNvPr id="5" name="Content Placeholder 4"/>
          <p:cNvSpPr>
            <a:spLocks noGrp="1"/>
          </p:cNvSpPr>
          <p:nvPr>
            <p:ph idx="1"/>
          </p:nvPr>
        </p:nvSpPr>
        <p:spPr>
          <a:xfrm>
            <a:off x="831432" y="1141209"/>
            <a:ext cx="7391400" cy="3366873"/>
          </a:xfrm>
        </p:spPr>
        <p:txBody>
          <a:bodyPr/>
          <a:lstStyle/>
          <a:p>
            <a:r>
              <a:rPr lang="en-US" sz="2800" dirty="0"/>
              <a:t>Common causes of eye injuries</a:t>
            </a:r>
          </a:p>
          <a:p>
            <a:pPr lvl="1"/>
            <a:r>
              <a:rPr lang="en-US" sz="2400" dirty="0"/>
              <a:t>Chemical splashes</a:t>
            </a:r>
          </a:p>
          <a:p>
            <a:pPr lvl="1"/>
            <a:r>
              <a:rPr lang="en-US" sz="2400" dirty="0"/>
              <a:t>Blood or OPIM splashes or sprays</a:t>
            </a:r>
          </a:p>
          <a:p>
            <a:pPr lvl="1"/>
            <a:r>
              <a:rPr lang="en-US" sz="2400" dirty="0"/>
              <a:t>Intense light </a:t>
            </a:r>
          </a:p>
          <a:p>
            <a:pPr lvl="1"/>
            <a:r>
              <a:rPr lang="en-US" sz="2400" dirty="0"/>
              <a:t>Dust and other flying particles</a:t>
            </a:r>
          </a:p>
          <a:p>
            <a:pPr lvl="1"/>
            <a:r>
              <a:rPr lang="en-US" sz="2400" dirty="0"/>
              <a:t>Molten metal splashes</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252507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VC-017S"/>
          <p:cNvPicPr>
            <a:picLocks noChangeAspect="1" noChangeArrowheads="1"/>
          </p:cNvPicPr>
          <p:nvPr/>
        </p:nvPicPr>
        <p:blipFill rotWithShape="1">
          <a:blip r:embed="rId3">
            <a:lum bright="18000"/>
            <a:extLst>
              <a:ext uri="{28A0092B-C50C-407E-A947-70E740481C1C}">
                <a14:useLocalDpi xmlns:a14="http://schemas.microsoft.com/office/drawing/2010/main" val="0"/>
              </a:ext>
            </a:extLst>
          </a:blip>
          <a:srcRect t="4456" b="16413"/>
          <a:stretch/>
        </p:blipFill>
        <p:spPr>
          <a:xfrm>
            <a:off x="2743200" y="3429000"/>
            <a:ext cx="3535823" cy="1981200"/>
          </a:xfrm>
          <a:prstGeom prst="roundRect">
            <a:avLst>
              <a:gd name="adj" fmla="val 8594"/>
            </a:avLst>
          </a:prstGeom>
          <a:solidFill>
            <a:srgbClr val="FFFFFF">
              <a:shade val="85000"/>
            </a:srgbClr>
          </a:solidFill>
          <a:ln>
            <a:solidFill>
              <a:schemeClr val="tx1"/>
            </a:solidFill>
          </a:ln>
          <a:effectLst/>
        </p:spPr>
      </p:pic>
      <p:sp>
        <p:nvSpPr>
          <p:cNvPr id="6" name="Content Placeholder 5"/>
          <p:cNvSpPr>
            <a:spLocks noGrp="1"/>
          </p:cNvSpPr>
          <p:nvPr>
            <p:ph idx="1"/>
          </p:nvPr>
        </p:nvSpPr>
        <p:spPr>
          <a:xfrm>
            <a:off x="914398" y="1181099"/>
            <a:ext cx="7772401" cy="1495794"/>
          </a:xfrm>
          <a:prstGeom prst="rect">
            <a:avLst/>
          </a:prstGeom>
          <a:noFill/>
          <a:ln>
            <a:noFill/>
          </a:ln>
        </p:spPr>
        <p:txBody>
          <a:bodyPr wrap="square">
            <a:spAutoFit/>
          </a:bodyPr>
          <a:lstStyle/>
          <a:p>
            <a:pPr>
              <a:lnSpc>
                <a:spcPct val="120000"/>
              </a:lnSpc>
              <a:spcBef>
                <a:spcPct val="0"/>
              </a:spcBef>
            </a:pPr>
            <a:r>
              <a:rPr lang="es-PR" sz="2800" dirty="0" err="1">
                <a:ea typeface="Tahoma" panose="020B0604030504040204" pitchFamily="34" charset="0"/>
              </a:rPr>
              <a:t>Eye</a:t>
            </a:r>
            <a:r>
              <a:rPr lang="es-PR" sz="2800" dirty="0">
                <a:ea typeface="Tahoma" panose="020B0604030504040204" pitchFamily="34" charset="0"/>
              </a:rPr>
              <a:t> and </a:t>
            </a:r>
            <a:r>
              <a:rPr lang="es-PR" sz="2800" dirty="0" err="1">
                <a:ea typeface="Tahoma" panose="020B0604030504040204" pitchFamily="34" charset="0"/>
              </a:rPr>
              <a:t>face</a:t>
            </a:r>
            <a:r>
              <a:rPr lang="es-PR" sz="2800" dirty="0">
                <a:ea typeface="Tahoma" panose="020B0604030504040204" pitchFamily="34" charset="0"/>
              </a:rPr>
              <a:t> </a:t>
            </a:r>
            <a:r>
              <a:rPr lang="es-PR" sz="2800" dirty="0" err="1">
                <a:ea typeface="Tahoma" panose="020B0604030504040204" pitchFamily="34" charset="0"/>
              </a:rPr>
              <a:t>protection</a:t>
            </a:r>
            <a:r>
              <a:rPr lang="es-PR" sz="2800" dirty="0">
                <a:ea typeface="Tahoma" panose="020B0604030504040204" pitchFamily="34" charset="0"/>
              </a:rPr>
              <a:t> – </a:t>
            </a:r>
            <a:r>
              <a:rPr lang="es-PR" sz="2800" dirty="0" err="1">
                <a:ea typeface="Tahoma" panose="020B0604030504040204" pitchFamily="34" charset="0"/>
              </a:rPr>
              <a:t>must</a:t>
            </a:r>
            <a:r>
              <a:rPr lang="es-PR" sz="2800" dirty="0">
                <a:ea typeface="Tahoma" panose="020B0604030504040204" pitchFamily="34" charset="0"/>
              </a:rPr>
              <a:t> </a:t>
            </a:r>
            <a:r>
              <a:rPr lang="es-PR" sz="2800" dirty="0" err="1">
                <a:ea typeface="Tahoma" panose="020B0604030504040204" pitchFamily="34" charset="0"/>
              </a:rPr>
              <a:t>comply</a:t>
            </a:r>
            <a:r>
              <a:rPr lang="es-PR" sz="2800" dirty="0">
                <a:ea typeface="Tahoma" panose="020B0604030504040204" pitchFamily="34" charset="0"/>
              </a:rPr>
              <a:t> </a:t>
            </a:r>
            <a:r>
              <a:rPr lang="es-PR" sz="2800" dirty="0" err="1">
                <a:ea typeface="Tahoma" panose="020B0604030504040204" pitchFamily="34" charset="0"/>
              </a:rPr>
              <a:t>with</a:t>
            </a:r>
            <a:endParaRPr lang="es-PR" sz="2800" dirty="0">
              <a:ea typeface="Tahoma" panose="020B0604030504040204" pitchFamily="34" charset="0"/>
            </a:endParaRPr>
          </a:p>
          <a:p>
            <a:pPr lvl="1">
              <a:lnSpc>
                <a:spcPct val="120000"/>
              </a:lnSpc>
              <a:spcBef>
                <a:spcPct val="0"/>
              </a:spcBef>
            </a:pPr>
            <a:r>
              <a:rPr lang="es-PR" sz="2400" dirty="0">
                <a:ea typeface="Tahoma" panose="020B0604030504040204" pitchFamily="34" charset="0"/>
              </a:rPr>
              <a:t>ANSI Z87.1-2003, </a:t>
            </a:r>
            <a:r>
              <a:rPr lang="es-PR" sz="2400" dirty="0" err="1">
                <a:ea typeface="Tahoma" panose="020B0604030504040204" pitchFamily="34" charset="0"/>
              </a:rPr>
              <a:t>or</a:t>
            </a:r>
            <a:r>
              <a:rPr lang="es-PR" sz="2400" dirty="0">
                <a:ea typeface="Tahoma" panose="020B0604030504040204" pitchFamily="34" charset="0"/>
              </a:rPr>
              <a:t> </a:t>
            </a:r>
          </a:p>
          <a:p>
            <a:pPr lvl="1">
              <a:lnSpc>
                <a:spcPct val="120000"/>
              </a:lnSpc>
              <a:spcBef>
                <a:spcPct val="0"/>
              </a:spcBef>
            </a:pPr>
            <a:r>
              <a:rPr lang="es-PR" sz="2400" dirty="0">
                <a:ea typeface="Tahoma" panose="020B0604030504040204" pitchFamily="34" charset="0"/>
              </a:rPr>
              <a:t>ANSI Z87.1-1989 (R-1998)</a:t>
            </a:r>
          </a:p>
        </p:txBody>
      </p:sp>
      <p:sp>
        <p:nvSpPr>
          <p:cNvPr id="7" name="TextBox 6"/>
          <p:cNvSpPr txBox="1"/>
          <p:nvPr/>
        </p:nvSpPr>
        <p:spPr>
          <a:xfrm>
            <a:off x="4786843" y="5410200"/>
            <a:ext cx="1480457" cy="215444"/>
          </a:xfrm>
          <a:prstGeom prst="rect">
            <a:avLst/>
          </a:prstGeom>
          <a:noFill/>
        </p:spPr>
        <p:txBody>
          <a:bodyPr wrap="square" rtlCol="0">
            <a:spAutoFit/>
          </a:bodyPr>
          <a:lstStyle/>
          <a:p>
            <a:pPr algn="r"/>
            <a:r>
              <a:rPr lang="en-US" sz="800" dirty="0"/>
              <a:t>Source: OSHA</a:t>
            </a:r>
          </a:p>
        </p:txBody>
      </p:sp>
      <p:sp>
        <p:nvSpPr>
          <p:cNvPr id="2" name="Title 1"/>
          <p:cNvSpPr>
            <a:spLocks noGrp="1"/>
          </p:cNvSpPr>
          <p:nvPr>
            <p:ph type="title"/>
          </p:nvPr>
        </p:nvSpPr>
        <p:spPr/>
        <p:txBody>
          <a:bodyPr/>
          <a:lstStyle/>
          <a:p>
            <a:r>
              <a:rPr lang="en-US" dirty="0"/>
              <a:t>Types</a:t>
            </a:r>
            <a:r>
              <a:rPr lang="en-US" baseline="0" dirty="0"/>
              <a:t> of PPE</a:t>
            </a:r>
            <a:endParaRPr lang="en-US" dirty="0"/>
          </a:p>
        </p:txBody>
      </p:sp>
    </p:spTree>
    <p:extLst>
      <p:ext uri="{BB962C8B-B14F-4D97-AF65-F5344CB8AC3E}">
        <p14:creationId xmlns:p14="http://schemas.microsoft.com/office/powerpoint/2010/main" val="107907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859" y="1219200"/>
            <a:ext cx="7304282" cy="3810000"/>
          </a:xfrm>
        </p:spPr>
        <p:txBody>
          <a:bodyPr>
            <a:noAutofit/>
          </a:bodyPr>
          <a:lstStyle/>
          <a:p>
            <a:pPr marL="514350" indent="-457200"/>
            <a:r>
              <a:rPr lang="en-US" sz="2800" dirty="0">
                <a:solidFill>
                  <a:srgbClr val="000000"/>
                </a:solidFill>
                <a:ea typeface="Tahoma" panose="020B0604030504040204" pitchFamily="34" charset="0"/>
              </a:rPr>
              <a:t>Selecting eye and face protection – elements to consider:</a:t>
            </a:r>
          </a:p>
          <a:p>
            <a:pPr lvl="1"/>
            <a:r>
              <a:rPr lang="en-US" sz="2400" dirty="0">
                <a:ea typeface="Tahoma" panose="020B0604030504040204" pitchFamily="34" charset="0"/>
              </a:rPr>
              <a:t>Ability to protect against workplace hazards</a:t>
            </a:r>
          </a:p>
          <a:p>
            <a:pPr lvl="1"/>
            <a:r>
              <a:rPr lang="en-US" sz="2400" dirty="0">
                <a:ea typeface="Tahoma" panose="020B0604030504040204" pitchFamily="34" charset="0"/>
              </a:rPr>
              <a:t>Should fit properly</a:t>
            </a:r>
          </a:p>
          <a:p>
            <a:pPr lvl="1"/>
            <a:r>
              <a:rPr lang="en-US" sz="2400" dirty="0">
                <a:ea typeface="Tahoma" panose="020B0604030504040204" pitchFamily="34" charset="0"/>
              </a:rPr>
              <a:t>Should provide unrestricted vision and movement</a:t>
            </a:r>
          </a:p>
          <a:p>
            <a:pPr lvl="1"/>
            <a:r>
              <a:rPr lang="en-US" sz="2400" dirty="0">
                <a:ea typeface="Tahoma" panose="020B0604030504040204" pitchFamily="34" charset="0"/>
              </a:rPr>
              <a:t>Durable and cleanable</a:t>
            </a:r>
          </a:p>
          <a:p>
            <a:pPr lvl="1"/>
            <a:r>
              <a:rPr lang="en-US" sz="2400" dirty="0">
                <a:ea typeface="Tahoma" panose="020B0604030504040204" pitchFamily="34" charset="0"/>
              </a:rPr>
              <a:t>Allows unrestricted functioning of other PPE</a:t>
            </a:r>
          </a:p>
          <a:p>
            <a:pPr marL="288036" lvl="2" indent="0">
              <a:buNone/>
            </a:pPr>
            <a:endParaRPr lang="en-US" sz="2800" dirty="0">
              <a:ea typeface="Tahoma" panose="020B0604030504040204" pitchFamily="34" charset="0"/>
            </a:endParaRP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309920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8229600" cy="932596"/>
          </a:xfrm>
        </p:spPr>
        <p:txBody>
          <a:bodyPr/>
          <a:lstStyle/>
          <a:p>
            <a:r>
              <a:rPr lang="en-US" sz="4000" b="1" dirty="0">
                <a:solidFill>
                  <a:schemeClr val="tx1"/>
                </a:solidFill>
                <a:latin typeface="Tahoma" panose="020B0604030504040204" pitchFamily="34" charset="0"/>
                <a:ea typeface="Tahoma" panose="020B0604030504040204" pitchFamily="34" charset="0"/>
              </a:rPr>
              <a:t>Introduction</a:t>
            </a:r>
          </a:p>
        </p:txBody>
      </p:sp>
      <p:grpSp>
        <p:nvGrpSpPr>
          <p:cNvPr id="4" name="Group 3"/>
          <p:cNvGrpSpPr/>
          <p:nvPr/>
        </p:nvGrpSpPr>
        <p:grpSpPr>
          <a:xfrm>
            <a:off x="268790" y="1371600"/>
            <a:ext cx="8623695" cy="4635044"/>
            <a:chOff x="268790" y="1371600"/>
            <a:chExt cx="8623695" cy="4635044"/>
          </a:xfrm>
        </p:grpSpPr>
        <p:pic>
          <p:nvPicPr>
            <p:cNvPr id="40962" name="Picture 2" descr="http://blog.jmtestsystems.com/wp-content/uploads/2013/08/man-in-arc-flash-su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724" y="2743200"/>
              <a:ext cx="2270552" cy="2863923"/>
            </a:xfrm>
            <a:prstGeom prst="roundRect">
              <a:avLst>
                <a:gd name="adj" fmla="val 8594"/>
              </a:avLst>
            </a:prstGeom>
            <a:solidFill>
              <a:srgbClr val="FFFFFF">
                <a:shade val="85000"/>
              </a:srgbClr>
            </a:solidFill>
            <a:ln w="12700">
              <a:solidFill>
                <a:schemeClr val="tx1"/>
              </a:solidFill>
            </a:ln>
            <a:effectLst/>
          </p:spPr>
        </p:pic>
        <p:sp>
          <p:nvSpPr>
            <p:cNvPr id="5" name="TextBox 4"/>
            <p:cNvSpPr txBox="1"/>
            <p:nvPr/>
          </p:nvSpPr>
          <p:spPr>
            <a:xfrm>
              <a:off x="3513449" y="5791200"/>
              <a:ext cx="2117101" cy="215444"/>
            </a:xfrm>
            <a:prstGeom prst="rect">
              <a:avLst/>
            </a:prstGeom>
            <a:noFill/>
          </p:spPr>
          <p:txBody>
            <a:bodyPr wrap="square" rtlCol="0">
              <a:spAutoFit/>
            </a:bodyPr>
            <a:lstStyle/>
            <a:p>
              <a:pPr algn="ctr"/>
              <a:r>
                <a:rPr lang="en-US" sz="800" dirty="0"/>
                <a:t>Source of photos: OSHA</a:t>
              </a:r>
            </a:p>
          </p:txBody>
        </p:sp>
        <p:pic>
          <p:nvPicPr>
            <p:cNvPr id="40966" name="Picture 6" descr="https://mlsvc01-prod.s3.amazonaws.com/a2b0c5fa201/05d61ec0-4480-425c-9507-018914fbdd6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37" y="1371600"/>
              <a:ext cx="3066348" cy="2318160"/>
            </a:xfrm>
            <a:prstGeom prst="roundRect">
              <a:avLst>
                <a:gd name="adj" fmla="val 8594"/>
              </a:avLst>
            </a:prstGeom>
            <a:solidFill>
              <a:srgbClr val="FFFFFF">
                <a:shade val="85000"/>
              </a:srgbClr>
            </a:solidFill>
            <a:ln w="12700">
              <a:solidFill>
                <a:schemeClr val="tx1"/>
              </a:solidFill>
            </a:ln>
            <a:effec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7224"/>
            <a:stretch/>
          </p:blipFill>
          <p:spPr>
            <a:xfrm>
              <a:off x="268790" y="1371600"/>
              <a:ext cx="3049073" cy="2319864"/>
            </a:xfrm>
            <a:prstGeom prst="roundRect">
              <a:avLst/>
            </a:prstGeom>
            <a:ln w="12700">
              <a:solidFill>
                <a:schemeClr val="tx1"/>
              </a:solidFill>
            </a:ln>
          </p:spPr>
        </p:pic>
      </p:grpSp>
    </p:spTree>
    <p:extLst>
      <p:ext uri="{BB962C8B-B14F-4D97-AF65-F5344CB8AC3E}">
        <p14:creationId xmlns:p14="http://schemas.microsoft.com/office/powerpoint/2010/main" val="934355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7361"/>
            <a:ext cx="7315200" cy="1307235"/>
          </a:xfrm>
        </p:spPr>
        <p:txBody>
          <a:bodyPr/>
          <a:lstStyle/>
          <a:p>
            <a:pPr marL="514350" indent="-457200"/>
            <a:r>
              <a:rPr lang="en-US" sz="2800" dirty="0"/>
              <a:t>Safety glasses</a:t>
            </a:r>
          </a:p>
          <a:p>
            <a:pPr marL="914400" lvl="1" indent="-457200"/>
            <a:r>
              <a:rPr lang="en-US" sz="2400" dirty="0"/>
              <a:t>Used to protect against moderate impacts from particles </a:t>
            </a:r>
          </a:p>
        </p:txBody>
      </p:sp>
      <p:grpSp>
        <p:nvGrpSpPr>
          <p:cNvPr id="2" name="Group 1"/>
          <p:cNvGrpSpPr/>
          <p:nvPr/>
        </p:nvGrpSpPr>
        <p:grpSpPr>
          <a:xfrm>
            <a:off x="1164772" y="2553971"/>
            <a:ext cx="6555110" cy="3296864"/>
            <a:chOff x="1164772" y="2553971"/>
            <a:chExt cx="6555110" cy="3296864"/>
          </a:xfrm>
        </p:grpSpPr>
        <p:pic>
          <p:nvPicPr>
            <p:cNvPr id="3074" name="Picture 2" descr="http://images.ccohs.ca/oshanswers/PPE026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72" y="2755035"/>
              <a:ext cx="3288882" cy="2504036"/>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6" name="Picture 4" descr="http://www.uksportseyewear.co.uk/shopimages/products/extras/site-safety-glass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8931" y="2553971"/>
              <a:ext cx="2360951" cy="960120"/>
            </a:xfrm>
            <a:prstGeom prst="rect">
              <a:avLst/>
            </a:prstGeom>
            <a:solidFill>
              <a:srgbClr val="FFFFFF">
                <a:shade val="85000"/>
              </a:srgbClr>
            </a:solidFill>
            <a:ln w="127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3603171" y="5635391"/>
              <a:ext cx="1937657" cy="215444"/>
            </a:xfrm>
            <a:prstGeom prst="rect">
              <a:avLst/>
            </a:prstGeom>
            <a:noFill/>
          </p:spPr>
          <p:txBody>
            <a:bodyPr wrap="square" rtlCol="0">
              <a:spAutoFit/>
            </a:bodyPr>
            <a:lstStyle/>
            <a:p>
              <a:pPr algn="ctr"/>
              <a:r>
                <a:rPr lang="en-US" sz="800" dirty="0"/>
                <a:t>Source of graphics: OSHA</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582" y="3962808"/>
              <a:ext cx="2400300" cy="1609725"/>
            </a:xfrm>
            <a:prstGeom prst="rect">
              <a:avLst/>
            </a:prstGeom>
            <a:ln>
              <a:solidFill>
                <a:schemeClr val="tx1"/>
              </a:solidFill>
            </a:ln>
          </p:spPr>
        </p:pic>
      </p:grpSp>
      <p:sp>
        <p:nvSpPr>
          <p:cNvPr id="6" name="Title 5"/>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78696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91464" y="3011315"/>
            <a:ext cx="1123873" cy="215444"/>
          </a:xfrm>
          <a:prstGeom prst="rect">
            <a:avLst/>
          </a:prstGeom>
          <a:noFill/>
        </p:spPr>
        <p:txBody>
          <a:bodyPr wrap="square" rtlCol="0">
            <a:spAutoFit/>
          </a:bodyPr>
          <a:lstStyle/>
          <a:p>
            <a:pPr algn="r"/>
            <a:r>
              <a:rPr lang="en-US" sz="800" dirty="0"/>
              <a:t>Source: OSHA</a:t>
            </a:r>
          </a:p>
        </p:txBody>
      </p:sp>
      <p:sp>
        <p:nvSpPr>
          <p:cNvPr id="7" name="Content Placeholder 2"/>
          <p:cNvSpPr>
            <a:spLocks noGrp="1"/>
          </p:cNvSpPr>
          <p:nvPr>
            <p:ph idx="1"/>
          </p:nvPr>
        </p:nvSpPr>
        <p:spPr>
          <a:xfrm>
            <a:off x="635240" y="1252897"/>
            <a:ext cx="7518160" cy="4456481"/>
          </a:xfrm>
        </p:spPr>
        <p:txBody>
          <a:bodyPr>
            <a:normAutofit/>
          </a:bodyPr>
          <a:lstStyle/>
          <a:p>
            <a:r>
              <a:rPr lang="en-US" sz="2800" dirty="0">
                <a:ea typeface="Tahoma" panose="020B0604030504040204" pitchFamily="34" charset="0"/>
              </a:rPr>
              <a:t>Prescription glasses</a:t>
            </a:r>
          </a:p>
          <a:p>
            <a:pPr lvl="1"/>
            <a:r>
              <a:rPr lang="en-US" sz="2400" dirty="0">
                <a:ea typeface="Tahoma" panose="020B0604030504040204" pitchFamily="34" charset="0"/>
              </a:rPr>
              <a:t>Employees who use </a:t>
            </a:r>
            <a:br>
              <a:rPr lang="en-US" sz="2400" dirty="0">
                <a:ea typeface="Tahoma" panose="020B0604030504040204" pitchFamily="34" charset="0"/>
              </a:rPr>
            </a:br>
            <a:r>
              <a:rPr lang="en-US" sz="2400" dirty="0">
                <a:ea typeface="Tahoma" panose="020B0604030504040204" pitchFamily="34" charset="0"/>
              </a:rPr>
              <a:t>prescription glasses while </a:t>
            </a:r>
            <a:br>
              <a:rPr lang="en-US" sz="2400" dirty="0">
                <a:ea typeface="Tahoma" panose="020B0604030504040204" pitchFamily="34" charset="0"/>
              </a:rPr>
            </a:br>
            <a:r>
              <a:rPr lang="en-US" sz="2400" dirty="0">
                <a:ea typeface="Tahoma" panose="020B0604030504040204" pitchFamily="34" charset="0"/>
              </a:rPr>
              <a:t>performing operations with </a:t>
            </a:r>
            <a:br>
              <a:rPr lang="en-US" sz="2400" dirty="0">
                <a:ea typeface="Tahoma" panose="020B0604030504040204" pitchFamily="34" charset="0"/>
              </a:rPr>
            </a:br>
            <a:r>
              <a:rPr lang="en-US" sz="2400" dirty="0">
                <a:ea typeface="Tahoma" panose="020B0604030504040204" pitchFamily="34" charset="0"/>
              </a:rPr>
              <a:t>potential eye hazards must use</a:t>
            </a:r>
            <a:br>
              <a:rPr lang="en-US" sz="2400" dirty="0">
                <a:ea typeface="Tahoma" panose="020B0604030504040204" pitchFamily="34" charset="0"/>
              </a:rPr>
            </a:br>
            <a:r>
              <a:rPr lang="en-US" sz="2400" dirty="0">
                <a:ea typeface="Tahoma" panose="020B0604030504040204" pitchFamily="34" charset="0"/>
              </a:rPr>
              <a:t>eye protection that: </a:t>
            </a:r>
          </a:p>
          <a:p>
            <a:pPr marL="1257300" lvl="2" indent="-342900"/>
            <a:r>
              <a:rPr lang="en-US" sz="2000" dirty="0">
                <a:ea typeface="Tahoma" panose="020B0604030504040204" pitchFamily="34" charset="0"/>
              </a:rPr>
              <a:t>Incorporates the prescription in its design, </a:t>
            </a:r>
            <a:r>
              <a:rPr lang="en-US" sz="2000" b="1" dirty="0">
                <a:ea typeface="Tahoma" panose="020B0604030504040204" pitchFamily="34" charset="0"/>
              </a:rPr>
              <a:t>or</a:t>
            </a:r>
            <a:endParaRPr lang="en-US" sz="2000" dirty="0">
              <a:ea typeface="Tahoma" panose="020B0604030504040204" pitchFamily="34" charset="0"/>
            </a:endParaRPr>
          </a:p>
          <a:p>
            <a:pPr marL="1257300" lvl="2" indent="-342900"/>
            <a:r>
              <a:rPr lang="en-US" sz="2000" dirty="0">
                <a:ea typeface="Tahoma" panose="020B0604030504040204" pitchFamily="34" charset="0"/>
              </a:rPr>
              <a:t>Can be used over your prescription glasses without interfering with the proper positioning of the prescription glasses or goggles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687" y="1252897"/>
            <a:ext cx="2552700" cy="1742319"/>
          </a:xfrm>
          <a:prstGeom prst="rect">
            <a:avLst/>
          </a:prstGeom>
          <a:ln>
            <a:solidFill>
              <a:schemeClr val="tx1"/>
            </a:solidFill>
          </a:ln>
        </p:spPr>
      </p:pic>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403642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381" y="1427767"/>
            <a:ext cx="5475219" cy="3657600"/>
          </a:xfrm>
        </p:spPr>
        <p:txBody>
          <a:bodyPr>
            <a:normAutofit/>
          </a:bodyPr>
          <a:lstStyle/>
          <a:p>
            <a:r>
              <a:rPr lang="en-US" sz="2800" dirty="0">
                <a:ea typeface="Tahoma" panose="020B0604030504040204" pitchFamily="34" charset="0"/>
              </a:rPr>
              <a:t>Goggles</a:t>
            </a:r>
          </a:p>
          <a:p>
            <a:pPr lvl="1"/>
            <a:r>
              <a:rPr lang="en-US" sz="2400" dirty="0">
                <a:ea typeface="Tahoma" panose="020B0604030504040204" pitchFamily="34" charset="0"/>
              </a:rPr>
              <a:t>Protect eyes, and the </a:t>
            </a:r>
            <a:br>
              <a:rPr lang="en-US" sz="2400" dirty="0">
                <a:ea typeface="Tahoma" panose="020B0604030504040204" pitchFamily="34" charset="0"/>
              </a:rPr>
            </a:br>
            <a:r>
              <a:rPr lang="en-US" sz="2400" dirty="0">
                <a:ea typeface="Tahoma" panose="020B0604030504040204" pitchFamily="34" charset="0"/>
              </a:rPr>
              <a:t>facial area immediately surrounding the eyes from </a:t>
            </a:r>
            <a:br>
              <a:rPr lang="en-US" sz="2400" dirty="0">
                <a:ea typeface="Tahoma" panose="020B0604030504040204" pitchFamily="34" charset="0"/>
              </a:rPr>
            </a:br>
            <a:r>
              <a:rPr lang="en-US" sz="2400" dirty="0">
                <a:ea typeface="Tahoma" panose="020B0604030504040204" pitchFamily="34" charset="0"/>
              </a:rPr>
              <a:t>impact, dust, splashes. </a:t>
            </a:r>
          </a:p>
          <a:p>
            <a:pPr lvl="1"/>
            <a:r>
              <a:rPr lang="en-US" sz="2400" dirty="0">
                <a:ea typeface="Tahoma" panose="020B0604030504040204" pitchFamily="34" charset="0"/>
              </a:rPr>
              <a:t>Some can be used over corrective lenses, if they fit them.</a:t>
            </a:r>
          </a:p>
        </p:txBody>
      </p:sp>
      <p:sp>
        <p:nvSpPr>
          <p:cNvPr id="4" name="TextBox 3"/>
          <p:cNvSpPr txBox="1"/>
          <p:nvPr/>
        </p:nvSpPr>
        <p:spPr>
          <a:xfrm>
            <a:off x="6973593" y="3148845"/>
            <a:ext cx="1382486" cy="215444"/>
          </a:xfrm>
          <a:prstGeom prst="rect">
            <a:avLst/>
          </a:prstGeom>
          <a:noFill/>
        </p:spPr>
        <p:txBody>
          <a:bodyPr wrap="square" rtlCol="0">
            <a:spAutoFit/>
          </a:bodyPr>
          <a:lstStyle/>
          <a:p>
            <a:pPr algn="r"/>
            <a:r>
              <a:rPr lang="en-US" sz="800" dirty="0"/>
              <a:t>Source: OSHA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155" y="1501026"/>
            <a:ext cx="2400300" cy="1609725"/>
          </a:xfrm>
          <a:prstGeom prst="rect">
            <a:avLst/>
          </a:prstGeom>
          <a:ln>
            <a:solidFill>
              <a:schemeClr val="tx1"/>
            </a:solidFill>
          </a:ln>
        </p:spPr>
      </p:pic>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199075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Types of PPE </a:t>
            </a:r>
          </a:p>
        </p:txBody>
      </p:sp>
      <p:sp>
        <p:nvSpPr>
          <p:cNvPr id="3" name="Content Placeholder 2"/>
          <p:cNvSpPr>
            <a:spLocks noGrp="1"/>
          </p:cNvSpPr>
          <p:nvPr>
            <p:ph sz="half" idx="2"/>
          </p:nvPr>
        </p:nvSpPr>
        <p:spPr>
          <a:xfrm>
            <a:off x="612928" y="1136718"/>
            <a:ext cx="4038600" cy="725963"/>
          </a:xfrm>
        </p:spPr>
        <p:txBody>
          <a:bodyPr/>
          <a:lstStyle/>
          <a:p>
            <a:pPr lvl="1"/>
            <a:r>
              <a:rPr lang="en-US" dirty="0">
                <a:ea typeface="Tahoma" panose="020B0604030504040204" pitchFamily="34" charset="0"/>
              </a:rPr>
              <a:t>Goggle types</a:t>
            </a:r>
          </a:p>
          <a:p>
            <a:pPr marL="0" indent="0">
              <a:buNone/>
            </a:pPr>
            <a:endParaRPr lang="en-US" dirty="0"/>
          </a:p>
        </p:txBody>
      </p:sp>
      <p:sp>
        <p:nvSpPr>
          <p:cNvPr id="6" name="Rectangle 5"/>
          <p:cNvSpPr/>
          <p:nvPr/>
        </p:nvSpPr>
        <p:spPr>
          <a:xfrm>
            <a:off x="826555" y="3473496"/>
            <a:ext cx="2287806" cy="369332"/>
          </a:xfrm>
          <a:prstGeom prst="rect">
            <a:avLst/>
          </a:prstGeom>
        </p:spPr>
        <p:txBody>
          <a:bodyPr wrap="none">
            <a:spAutoFit/>
          </a:bodyPr>
          <a:lstStyle/>
          <a:p>
            <a:r>
              <a:rPr lang="en-US" b="1" i="1" dirty="0">
                <a:latin typeface="Tahoma" panose="020B0604030504040204" pitchFamily="34" charset="0"/>
              </a:rPr>
              <a:t> Direct-ventilated </a:t>
            </a:r>
            <a:endParaRPr lang="en-US" b="1" dirty="0"/>
          </a:p>
        </p:txBody>
      </p:sp>
      <p:sp>
        <p:nvSpPr>
          <p:cNvPr id="7" name="TextBox 6"/>
          <p:cNvSpPr txBox="1"/>
          <p:nvPr/>
        </p:nvSpPr>
        <p:spPr>
          <a:xfrm flipH="1">
            <a:off x="3277789" y="5862176"/>
            <a:ext cx="2528437" cy="215444"/>
          </a:xfrm>
          <a:prstGeom prst="rect">
            <a:avLst/>
          </a:prstGeom>
          <a:noFill/>
        </p:spPr>
        <p:txBody>
          <a:bodyPr wrap="square" rtlCol="0">
            <a:spAutoFit/>
          </a:bodyPr>
          <a:lstStyle/>
          <a:p>
            <a:pPr algn="ctr"/>
            <a:r>
              <a:rPr lang="en-US" sz="800" dirty="0"/>
              <a:t>Source: OSHA.gov </a:t>
            </a:r>
          </a:p>
        </p:txBody>
      </p:sp>
      <p:sp>
        <p:nvSpPr>
          <p:cNvPr id="8" name="Rectangle 7"/>
          <p:cNvSpPr/>
          <p:nvPr/>
        </p:nvSpPr>
        <p:spPr>
          <a:xfrm>
            <a:off x="3377219" y="3473496"/>
            <a:ext cx="2383986" cy="369332"/>
          </a:xfrm>
          <a:prstGeom prst="rect">
            <a:avLst/>
          </a:prstGeom>
        </p:spPr>
        <p:txBody>
          <a:bodyPr wrap="none">
            <a:spAutoFit/>
          </a:bodyPr>
          <a:lstStyle/>
          <a:p>
            <a:r>
              <a:rPr lang="en-US" b="1" i="1" dirty="0">
                <a:latin typeface="Tahoma" panose="020B0604030504040204" pitchFamily="34" charset="0"/>
              </a:rPr>
              <a:t>Indirect-ventilated</a:t>
            </a:r>
            <a:endParaRPr lang="en-US" b="1" dirty="0"/>
          </a:p>
        </p:txBody>
      </p:sp>
      <p:pic>
        <p:nvPicPr>
          <p:cNvPr id="45062" name="Picture 6" descr="Figure 15. Indirect-ventilated Gog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540" y="1976751"/>
            <a:ext cx="2194919" cy="147199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421579" y="3473496"/>
            <a:ext cx="1922321" cy="369332"/>
          </a:xfrm>
          <a:prstGeom prst="rect">
            <a:avLst/>
          </a:prstGeom>
        </p:spPr>
        <p:txBody>
          <a:bodyPr wrap="none">
            <a:spAutoFit/>
          </a:bodyPr>
          <a:lstStyle/>
          <a:p>
            <a:r>
              <a:rPr lang="en-US" b="1" i="1" dirty="0">
                <a:latin typeface="Tahoma" panose="020B0604030504040204" pitchFamily="34" charset="0"/>
              </a:rPr>
              <a:t>Non-ventilated</a:t>
            </a:r>
            <a:endParaRPr lang="en-US" b="1" dirty="0"/>
          </a:p>
        </p:txBody>
      </p:sp>
      <p:pic>
        <p:nvPicPr>
          <p:cNvPr id="45064" name="Picture 8" descr="Figure 16. Non-ventilated Gogg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527" y="1976751"/>
            <a:ext cx="2089136" cy="1476323"/>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042914" y="3769726"/>
            <a:ext cx="2743959" cy="2062103"/>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Tahoma" panose="020B0604030504040204" pitchFamily="34" charset="0"/>
              </a:rPr>
              <a:t>Does not allow the passage of air into the goggle</a:t>
            </a:r>
          </a:p>
          <a:p>
            <a:pPr>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a:solidFill>
                  <a:srgbClr val="000000"/>
                </a:solidFill>
                <a:latin typeface="Tahoma" panose="020B0604030504040204" pitchFamily="34" charset="0"/>
              </a:rPr>
              <a:t>Prevents splash entry</a:t>
            </a:r>
          </a:p>
          <a:p>
            <a:pPr marL="285750" indent="-285750">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a:solidFill>
                  <a:srgbClr val="000000"/>
                </a:solidFill>
                <a:latin typeface="Tahoma" panose="020B0604030504040204" pitchFamily="34" charset="0"/>
              </a:rPr>
              <a:t>May fog and require frequent lens cleaning</a:t>
            </a:r>
          </a:p>
        </p:txBody>
      </p:sp>
      <p:sp>
        <p:nvSpPr>
          <p:cNvPr id="11" name="Rectangle 10"/>
          <p:cNvSpPr/>
          <p:nvPr/>
        </p:nvSpPr>
        <p:spPr>
          <a:xfrm>
            <a:off x="3444548" y="3769726"/>
            <a:ext cx="2316657" cy="1938992"/>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Tahoma" panose="020B0604030504040204" pitchFamily="34" charset="0"/>
              </a:rPr>
              <a:t>Prevents fogging by allowing air circulation</a:t>
            </a:r>
          </a:p>
          <a:p>
            <a:pPr marL="285750" indent="-285750">
              <a:buFont typeface="Arial" panose="020B0604020202020204" pitchFamily="34" charset="0"/>
              <a:buChar char="•"/>
            </a:pPr>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a:solidFill>
                  <a:srgbClr val="000000"/>
                </a:solidFill>
                <a:latin typeface="Tahoma" panose="020B0604030504040204" pitchFamily="34" charset="0"/>
              </a:rPr>
              <a:t>Protects against liquid or chemical splash entry</a:t>
            </a:r>
          </a:p>
        </p:txBody>
      </p:sp>
      <p:sp>
        <p:nvSpPr>
          <p:cNvPr id="12" name="Rectangle 11"/>
          <p:cNvSpPr/>
          <p:nvPr/>
        </p:nvSpPr>
        <p:spPr>
          <a:xfrm>
            <a:off x="612928" y="3777931"/>
            <a:ext cx="2767089" cy="1631216"/>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Tahoma" panose="020B0604030504040204" pitchFamily="34" charset="0"/>
              </a:rPr>
              <a:t>Resist direct passage of large particles into the goggle</a:t>
            </a:r>
          </a:p>
          <a:p>
            <a:endParaRPr lang="en-US" sz="1000" dirty="0">
              <a:solidFill>
                <a:srgbClr val="000000"/>
              </a:solidFill>
              <a:latin typeface="Tahoma" panose="020B0604030504040204" pitchFamily="34" charset="0"/>
            </a:endParaRPr>
          </a:p>
          <a:p>
            <a:pPr marL="285750" indent="-285750">
              <a:buFont typeface="Arial" panose="020B0604020202020204" pitchFamily="34" charset="0"/>
              <a:buChar char="•"/>
            </a:pPr>
            <a:r>
              <a:rPr lang="en-US" dirty="0">
                <a:solidFill>
                  <a:srgbClr val="000000"/>
                </a:solidFill>
                <a:latin typeface="Tahoma" panose="020B0604030504040204" pitchFamily="34" charset="0"/>
              </a:rPr>
              <a:t>Prevents fogging by allowing air circulation</a:t>
            </a:r>
          </a:p>
        </p:txBody>
      </p:sp>
      <p:pic>
        <p:nvPicPr>
          <p:cNvPr id="16" name="Picture 4" descr="Figure 14. Direct-ventilated Goggles"/>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0219" y="1976751"/>
            <a:ext cx="2161253" cy="14494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4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815" y="1075587"/>
            <a:ext cx="6934200" cy="4191000"/>
          </a:xfrm>
        </p:spPr>
        <p:txBody>
          <a:bodyPr>
            <a:noAutofit/>
          </a:bodyPr>
          <a:lstStyle/>
          <a:p>
            <a:r>
              <a:rPr lang="en-US" sz="2800" dirty="0">
                <a:solidFill>
                  <a:srgbClr val="000000"/>
                </a:solidFill>
                <a:ea typeface="Tahoma" panose="020B0604030504040204" pitchFamily="34" charset="0"/>
              </a:rPr>
              <a:t>Face shields</a:t>
            </a:r>
          </a:p>
          <a:p>
            <a:pPr lvl="1"/>
            <a:r>
              <a:rPr lang="en-US" sz="2400" dirty="0">
                <a:solidFill>
                  <a:srgbClr val="000000"/>
                </a:solidFill>
                <a:ea typeface="Tahoma" panose="020B0604030504040204" pitchFamily="34" charset="0"/>
              </a:rPr>
              <a:t>Protect face from nuisance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dusts and potential splashes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or sprays of hazardous liquids</a:t>
            </a:r>
          </a:p>
          <a:p>
            <a:pPr lvl="1"/>
            <a:r>
              <a:rPr lang="en-US" sz="2400" dirty="0">
                <a:solidFill>
                  <a:srgbClr val="000000"/>
                </a:solidFill>
                <a:ea typeface="Tahoma" panose="020B0604030504040204" pitchFamily="34" charset="0"/>
              </a:rPr>
              <a:t>Shields do </a:t>
            </a:r>
            <a:r>
              <a:rPr lang="en-US" sz="2400" u="sng" dirty="0">
                <a:solidFill>
                  <a:srgbClr val="000000"/>
                </a:solidFill>
                <a:ea typeface="Tahoma" panose="020B0604030504040204" pitchFamily="34" charset="0"/>
              </a:rPr>
              <a:t>not</a:t>
            </a:r>
            <a:r>
              <a:rPr lang="en-US" sz="2400" dirty="0">
                <a:solidFill>
                  <a:srgbClr val="000000"/>
                </a:solidFill>
                <a:ea typeface="Tahoma" panose="020B0604030504040204" pitchFamily="34" charset="0"/>
              </a:rPr>
              <a:t> protect from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impact hazards </a:t>
            </a:r>
            <a:r>
              <a:rPr lang="en-US" sz="2400" u="sng" dirty="0">
                <a:solidFill>
                  <a:srgbClr val="000000"/>
                </a:solidFill>
                <a:ea typeface="Tahoma" panose="020B0604030504040204" pitchFamily="34" charset="0"/>
              </a:rPr>
              <a:t>unless so rated</a:t>
            </a:r>
            <a:endParaRPr lang="en-US" sz="2400" dirty="0">
              <a:solidFill>
                <a:srgbClr val="000000"/>
              </a:solidFill>
              <a:ea typeface="Tahoma" panose="020B0604030504040204" pitchFamily="34" charset="0"/>
            </a:endParaRPr>
          </a:p>
          <a:p>
            <a:pPr lvl="1"/>
            <a:r>
              <a:rPr lang="en-US" sz="2400" dirty="0">
                <a:solidFill>
                  <a:srgbClr val="000000"/>
                </a:solidFill>
                <a:ea typeface="Tahoma" panose="020B0604030504040204" pitchFamily="34" charset="0"/>
              </a:rPr>
              <a:t>Shields are for face protection, not eye protection. To protect the eyes, wear safety glasses with side shields, or goggles under the face shield. </a:t>
            </a:r>
          </a:p>
          <a:p>
            <a:pPr lvl="1"/>
            <a:endParaRPr lang="en-US" sz="2400" dirty="0">
              <a:latin typeface="+mj-lt"/>
            </a:endParaRPr>
          </a:p>
        </p:txBody>
      </p:sp>
      <p:sp>
        <p:nvSpPr>
          <p:cNvPr id="5" name="TextBox 4"/>
          <p:cNvSpPr txBox="1"/>
          <p:nvPr/>
        </p:nvSpPr>
        <p:spPr>
          <a:xfrm>
            <a:off x="7806783" y="3361321"/>
            <a:ext cx="880017" cy="219291"/>
          </a:xfrm>
          <a:prstGeom prst="rect">
            <a:avLst/>
          </a:prstGeom>
          <a:noFill/>
        </p:spPr>
        <p:txBody>
          <a:bodyPr wrap="square" rtlCol="0">
            <a:spAutoFit/>
          </a:bodyPr>
          <a:lstStyle/>
          <a:p>
            <a:pPr algn="r"/>
            <a:r>
              <a:rPr lang="en-US" sz="825" dirty="0"/>
              <a:t>Source: OSHA</a:t>
            </a:r>
          </a:p>
        </p:txBody>
      </p:sp>
      <p:pic>
        <p:nvPicPr>
          <p:cNvPr id="6" name="Picture 2" descr="http://www.elitecarcareproducts.co.uk/Catalogue/Photos/Large/100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16" r="10923"/>
          <a:stretch/>
        </p:blipFill>
        <p:spPr bwMode="auto">
          <a:xfrm>
            <a:off x="6457595" y="1253675"/>
            <a:ext cx="2133600" cy="2092856"/>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217580"/>
            <a:ext cx="8229600" cy="685800"/>
          </a:xfrm>
        </p:spPr>
        <p:txBody>
          <a:bodyPr/>
          <a:lstStyle/>
          <a:p>
            <a:r>
              <a:rPr lang="en-US" dirty="0"/>
              <a:t>Types of PPE</a:t>
            </a:r>
          </a:p>
        </p:txBody>
      </p:sp>
    </p:spTree>
    <p:extLst>
      <p:ext uri="{BB962C8B-B14F-4D97-AF65-F5344CB8AC3E}">
        <p14:creationId xmlns:p14="http://schemas.microsoft.com/office/powerpoint/2010/main" val="442003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581400"/>
            <a:ext cx="2162296" cy="1801913"/>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770146" y="5452349"/>
            <a:ext cx="1640550" cy="215444"/>
          </a:xfrm>
          <a:prstGeom prst="rect">
            <a:avLst/>
          </a:prstGeom>
          <a:noFill/>
        </p:spPr>
        <p:txBody>
          <a:bodyPr wrap="square" rtlCol="0">
            <a:spAutoFit/>
          </a:bodyPr>
          <a:lstStyle/>
          <a:p>
            <a:pPr algn="r"/>
            <a:r>
              <a:rPr lang="en-US" sz="800" dirty="0"/>
              <a:t>Source of photos: OSHA</a:t>
            </a:r>
          </a:p>
        </p:txBody>
      </p:sp>
      <p:sp>
        <p:nvSpPr>
          <p:cNvPr id="9" name="Content Placeholder 2"/>
          <p:cNvSpPr>
            <a:spLocks noGrp="1"/>
          </p:cNvSpPr>
          <p:nvPr>
            <p:ph idx="1"/>
          </p:nvPr>
        </p:nvSpPr>
        <p:spPr>
          <a:xfrm>
            <a:off x="733282" y="1220399"/>
            <a:ext cx="5057408" cy="3945673"/>
          </a:xfrm>
        </p:spPr>
        <p:txBody>
          <a:bodyPr>
            <a:normAutofit/>
          </a:bodyPr>
          <a:lstStyle/>
          <a:p>
            <a:pPr marL="514350" indent="-457200"/>
            <a:r>
              <a:rPr lang="en-US" dirty="0">
                <a:ea typeface="Tahoma" panose="020B0604030504040204" pitchFamily="34" charset="0"/>
              </a:rPr>
              <a:t>Welding shields</a:t>
            </a:r>
          </a:p>
          <a:p>
            <a:pPr lvl="1"/>
            <a:r>
              <a:rPr lang="en-US" dirty="0">
                <a:ea typeface="Tahoma" panose="020B0604030504040204" pitchFamily="34" charset="0"/>
              </a:rPr>
              <a:t>Protect eyes from burns caused by:</a:t>
            </a:r>
          </a:p>
          <a:p>
            <a:pPr lvl="2"/>
            <a:r>
              <a:rPr lang="en-US" dirty="0">
                <a:ea typeface="Tahoma" panose="020B0604030504040204" pitchFamily="34" charset="0"/>
              </a:rPr>
              <a:t>Infrared light</a:t>
            </a:r>
          </a:p>
          <a:p>
            <a:pPr lvl="2"/>
            <a:r>
              <a:rPr lang="en-US" dirty="0">
                <a:ea typeface="Tahoma" panose="020B0604030504040204" pitchFamily="34" charset="0"/>
              </a:rPr>
              <a:t>Intense radiant light</a:t>
            </a:r>
          </a:p>
          <a:p>
            <a:pPr lvl="2"/>
            <a:endParaRPr lang="en-US" sz="1100" dirty="0">
              <a:ea typeface="Tahoma" panose="020B0604030504040204" pitchFamily="34" charset="0"/>
            </a:endParaRPr>
          </a:p>
          <a:p>
            <a:pPr lvl="1"/>
            <a:r>
              <a:rPr lang="en-US" dirty="0">
                <a:ea typeface="Tahoma" panose="020B0604030504040204" pitchFamily="34" charset="0"/>
              </a:rPr>
              <a:t>Protect eyes and face from flying sparks, metal spatter, and slag chips</a:t>
            </a:r>
          </a:p>
        </p:txBody>
      </p:sp>
      <p:pic>
        <p:nvPicPr>
          <p:cNvPr id="10" name="Picture 2" descr="Image result for OSHA etools Welding shie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690" y="1121763"/>
            <a:ext cx="2669916" cy="2002437"/>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399981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71600"/>
            <a:ext cx="6781800" cy="2514600"/>
          </a:xfrm>
        </p:spPr>
        <p:txBody>
          <a:bodyPr/>
          <a:lstStyle/>
          <a:p>
            <a:r>
              <a:rPr lang="en-US" dirty="0"/>
              <a:t>Laser safety goggles</a:t>
            </a:r>
          </a:p>
          <a:p>
            <a:pPr lvl="1"/>
            <a:r>
              <a:rPr lang="en-US" dirty="0"/>
              <a:t>Provide protection from hazards:</a:t>
            </a:r>
          </a:p>
          <a:p>
            <a:pPr lvl="2"/>
            <a:r>
              <a:rPr lang="en-US" dirty="0"/>
              <a:t>Physical contact such as flying particles</a:t>
            </a:r>
          </a:p>
          <a:p>
            <a:pPr lvl="2"/>
            <a:r>
              <a:rPr lang="en-US" dirty="0"/>
              <a:t>Ultraviolet light, laser, and welding</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867" y="3863662"/>
            <a:ext cx="2694265" cy="1895964"/>
          </a:xfrm>
          <a:prstGeom prst="rect">
            <a:avLst/>
          </a:prstGeom>
          <a:ln>
            <a:solidFill>
              <a:schemeClr val="tx1"/>
            </a:solidFill>
          </a:ln>
        </p:spPr>
      </p:pic>
      <p:sp>
        <p:nvSpPr>
          <p:cNvPr id="6" name="TextBox 5"/>
          <p:cNvSpPr txBox="1"/>
          <p:nvPr/>
        </p:nvSpPr>
        <p:spPr>
          <a:xfrm>
            <a:off x="4131990" y="5759626"/>
            <a:ext cx="880017" cy="219291"/>
          </a:xfrm>
          <a:prstGeom prst="rect">
            <a:avLst/>
          </a:prstGeom>
          <a:noFill/>
        </p:spPr>
        <p:txBody>
          <a:bodyPr wrap="square" rtlCol="0">
            <a:spAutoFit/>
          </a:bodyPr>
          <a:lstStyle/>
          <a:p>
            <a:pPr algn="r"/>
            <a:r>
              <a:rPr lang="en-US" sz="825" dirty="0"/>
              <a:t>Source: OSHA</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182383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Tahoma" panose="020B0604030504040204" pitchFamily="34" charset="0"/>
              </a:rPr>
              <a:t>Types</a:t>
            </a:r>
            <a:r>
              <a:rPr lang="en-US" baseline="0" dirty="0">
                <a:ea typeface="Tahoma" panose="020B0604030504040204" pitchFamily="34" charset="0"/>
              </a:rPr>
              <a:t> of PPE</a:t>
            </a:r>
            <a:endParaRPr lang="en-US" dirty="0">
              <a:ea typeface="Tahoma" panose="020B0604030504040204" pitchFamily="34" charset="0"/>
            </a:endParaRPr>
          </a:p>
        </p:txBody>
      </p:sp>
      <p:sp>
        <p:nvSpPr>
          <p:cNvPr id="4" name="Content Placeholder 3"/>
          <p:cNvSpPr>
            <a:spLocks noGrp="1"/>
          </p:cNvSpPr>
          <p:nvPr>
            <p:ph idx="1"/>
          </p:nvPr>
        </p:nvSpPr>
        <p:spPr>
          <a:xfrm>
            <a:off x="914400" y="1447801"/>
            <a:ext cx="7315200" cy="1600200"/>
          </a:xfrm>
        </p:spPr>
        <p:txBody>
          <a:bodyPr/>
          <a:lstStyle/>
          <a:p>
            <a:pPr marL="0" indent="0">
              <a:buNone/>
            </a:pPr>
            <a:r>
              <a:rPr lang="en-US" dirty="0"/>
              <a:t>Respiratory protection:</a:t>
            </a:r>
          </a:p>
        </p:txBody>
      </p:sp>
      <p:grpSp>
        <p:nvGrpSpPr>
          <p:cNvPr id="3" name="Group 2"/>
          <p:cNvGrpSpPr/>
          <p:nvPr/>
        </p:nvGrpSpPr>
        <p:grpSpPr>
          <a:xfrm>
            <a:off x="685800" y="2228849"/>
            <a:ext cx="7525461" cy="2681694"/>
            <a:chOff x="685800" y="2228849"/>
            <a:chExt cx="7525461" cy="2681694"/>
          </a:xfrm>
        </p:grpSpPr>
        <p:pic>
          <p:nvPicPr>
            <p:cNvPr id="48130" name="Picture 2" descr="respir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28849"/>
              <a:ext cx="2400300" cy="2400301"/>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80" y="2700043"/>
              <a:ext cx="1829339" cy="192374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5" descr="http://blog.confinedspace.com/wp-content/uploads/2012/04/SCBA-Pos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399" y="2906416"/>
              <a:ext cx="1962862" cy="1710929"/>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73175" y="4695099"/>
              <a:ext cx="1640550" cy="215444"/>
            </a:xfrm>
            <a:prstGeom prst="rect">
              <a:avLst/>
            </a:prstGeom>
            <a:noFill/>
          </p:spPr>
          <p:txBody>
            <a:bodyPr wrap="square" rtlCol="0">
              <a:spAutoFit/>
            </a:bodyPr>
            <a:lstStyle/>
            <a:p>
              <a:pPr algn="ctr"/>
              <a:r>
                <a:rPr lang="en-US" sz="800" dirty="0"/>
                <a:t>Source of photos: OSHA</a:t>
              </a:r>
            </a:p>
          </p:txBody>
        </p:sp>
      </p:grpSp>
    </p:spTree>
    <p:extLst>
      <p:ext uri="{BB962C8B-B14F-4D97-AF65-F5344CB8AC3E}">
        <p14:creationId xmlns:p14="http://schemas.microsoft.com/office/powerpoint/2010/main" val="1866851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5"/>
          <p:cNvSpPr>
            <a:spLocks noChangeArrowheads="1"/>
          </p:cNvSpPr>
          <p:nvPr/>
        </p:nvSpPr>
        <p:spPr bwMode="auto">
          <a:xfrm>
            <a:off x="1143001" y="270745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62469" name="Rectangle 7"/>
          <p:cNvSpPr>
            <a:spLocks noChangeArrowheads="1"/>
          </p:cNvSpPr>
          <p:nvPr/>
        </p:nvSpPr>
        <p:spPr bwMode="auto">
          <a:xfrm>
            <a:off x="1143001" y="28539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62470" name="Rectangle 9"/>
          <p:cNvSpPr>
            <a:spLocks noChangeArrowheads="1"/>
          </p:cNvSpPr>
          <p:nvPr/>
        </p:nvSpPr>
        <p:spPr bwMode="auto">
          <a:xfrm>
            <a:off x="1143001" y="27788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9" name="Content Placeholder 2"/>
          <p:cNvSpPr>
            <a:spLocks noGrp="1"/>
          </p:cNvSpPr>
          <p:nvPr>
            <p:ph sz="half" idx="1"/>
          </p:nvPr>
        </p:nvSpPr>
        <p:spPr>
          <a:xfrm>
            <a:off x="457200" y="977464"/>
            <a:ext cx="8229600" cy="4813736"/>
          </a:xfrm>
        </p:spPr>
        <p:txBody>
          <a:bodyPr/>
          <a:lstStyle/>
          <a:p>
            <a:r>
              <a:rPr lang="en-US" sz="2800" dirty="0"/>
              <a:t>Elimination/substitution or engineering controls</a:t>
            </a:r>
          </a:p>
          <a:p>
            <a:pPr lvl="1"/>
            <a:r>
              <a:rPr lang="en-US" sz="2400" dirty="0"/>
              <a:t>Eliminate toxic material or substitute a less toxic material</a:t>
            </a:r>
          </a:p>
          <a:p>
            <a:pPr lvl="1"/>
            <a:r>
              <a:rPr lang="en-US" sz="2400" dirty="0"/>
              <a:t>Enclose or confine operation</a:t>
            </a:r>
          </a:p>
          <a:p>
            <a:pPr lvl="1"/>
            <a:r>
              <a:rPr lang="en-US" sz="2400" dirty="0"/>
              <a:t>General or local exhaust </a:t>
            </a:r>
            <a:br>
              <a:rPr lang="en-US" sz="2400" dirty="0"/>
            </a:br>
            <a:r>
              <a:rPr lang="en-US" sz="2400" dirty="0"/>
              <a:t>ventilation</a:t>
            </a:r>
          </a:p>
          <a:p>
            <a:r>
              <a:rPr lang="en-US" sz="2800" b="1" dirty="0">
                <a:solidFill>
                  <a:srgbClr val="FF0000"/>
                </a:solidFill>
              </a:rPr>
              <a:t>Only</a:t>
            </a:r>
            <a:r>
              <a:rPr lang="en-US" sz="2800" dirty="0"/>
              <a:t> when engineering </a:t>
            </a:r>
            <a:br>
              <a:rPr lang="en-US" sz="2800" dirty="0"/>
            </a:br>
            <a:r>
              <a:rPr lang="en-US" sz="2800" dirty="0"/>
              <a:t>controls are not feasible </a:t>
            </a:r>
            <a:br>
              <a:rPr lang="en-US" sz="2800" dirty="0"/>
            </a:br>
            <a:r>
              <a:rPr lang="en-US" sz="2800" dirty="0"/>
              <a:t>will respirators be used</a:t>
            </a:r>
          </a:p>
        </p:txBody>
      </p:sp>
      <p:sp>
        <p:nvSpPr>
          <p:cNvPr id="10" name="TextBox 9"/>
          <p:cNvSpPr txBox="1"/>
          <p:nvPr/>
        </p:nvSpPr>
        <p:spPr>
          <a:xfrm>
            <a:off x="6975071" y="5336286"/>
            <a:ext cx="1640550" cy="215444"/>
          </a:xfrm>
          <a:prstGeom prst="rect">
            <a:avLst/>
          </a:prstGeom>
          <a:noFill/>
        </p:spPr>
        <p:txBody>
          <a:bodyPr wrap="square" rtlCol="0">
            <a:spAutoFit/>
          </a:bodyPr>
          <a:lstStyle/>
          <a:p>
            <a:pPr algn="r"/>
            <a:r>
              <a:rPr lang="en-US" sz="800" dirty="0"/>
              <a:t>Source: OSHA</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4000"/>
          <a:stretch/>
        </p:blipFill>
        <p:spPr>
          <a:xfrm>
            <a:off x="5105695" y="3352800"/>
            <a:ext cx="3479800" cy="1983486"/>
          </a:xfrm>
          <a:prstGeom prst="rect">
            <a:avLst/>
          </a:prstGeom>
          <a:ln>
            <a:solidFill>
              <a:schemeClr val="tx1"/>
            </a:solidFill>
          </a:ln>
        </p:spPr>
      </p:pic>
      <p:sp>
        <p:nvSpPr>
          <p:cNvPr id="2" name="Title 1"/>
          <p:cNvSpPr>
            <a:spLocks noGrp="1"/>
          </p:cNvSpPr>
          <p:nvPr>
            <p:ph type="title"/>
          </p:nvPr>
        </p:nvSpPr>
        <p:spPr>
          <a:xfrm>
            <a:off x="449132" y="137104"/>
            <a:ext cx="8229600" cy="1143000"/>
          </a:xfrm>
        </p:spPr>
        <p:txBody>
          <a:bodyPr/>
          <a:lstStyle/>
          <a:p>
            <a:r>
              <a:rPr lang="en-US" dirty="0"/>
              <a:t>Types of PPE</a:t>
            </a:r>
          </a:p>
        </p:txBody>
      </p:sp>
    </p:spTree>
    <p:extLst>
      <p:ext uri="{BB962C8B-B14F-4D97-AF65-F5344CB8AC3E}">
        <p14:creationId xmlns:p14="http://schemas.microsoft.com/office/powerpoint/2010/main" val="272678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9277" y="5842914"/>
            <a:ext cx="1200518" cy="215444"/>
          </a:xfrm>
          <a:prstGeom prst="rect">
            <a:avLst/>
          </a:prstGeom>
          <a:noFill/>
        </p:spPr>
        <p:txBody>
          <a:bodyPr wrap="square" rtlCol="0">
            <a:spAutoFit/>
          </a:bodyPr>
          <a:lstStyle/>
          <a:p>
            <a:pPr algn="r"/>
            <a:r>
              <a:rPr lang="en-US" sz="800" dirty="0"/>
              <a:t>Source of photos: OSHA</a:t>
            </a:r>
          </a:p>
        </p:txBody>
      </p:sp>
      <p:sp>
        <p:nvSpPr>
          <p:cNvPr id="10" name="Content Placeholder 9"/>
          <p:cNvSpPr>
            <a:spLocks noGrp="1"/>
          </p:cNvSpPr>
          <p:nvPr>
            <p:ph idx="1"/>
          </p:nvPr>
        </p:nvSpPr>
        <p:spPr>
          <a:xfrm>
            <a:off x="700535" y="907363"/>
            <a:ext cx="4453953" cy="5043273"/>
          </a:xfrm>
        </p:spPr>
        <p:txBody>
          <a:bodyPr/>
          <a:lstStyle/>
          <a:p>
            <a:r>
              <a:rPr lang="en-US" sz="2800" dirty="0"/>
              <a:t>Types of respirators</a:t>
            </a:r>
          </a:p>
          <a:p>
            <a:pPr lvl="1"/>
            <a:r>
              <a:rPr lang="en-US" sz="2400" b="1" dirty="0">
                <a:solidFill>
                  <a:srgbClr val="FF0000"/>
                </a:solidFill>
              </a:rPr>
              <a:t>Air-purifying (APR)</a:t>
            </a:r>
            <a:r>
              <a:rPr lang="en-US" sz="2400" dirty="0"/>
              <a:t> – remove contaminants from air</a:t>
            </a:r>
          </a:p>
          <a:p>
            <a:pPr lvl="2"/>
            <a:r>
              <a:rPr lang="en-US" sz="2000" dirty="0"/>
              <a:t>Particulate respirators</a:t>
            </a:r>
          </a:p>
          <a:p>
            <a:pPr lvl="2"/>
            <a:r>
              <a:rPr lang="en-US" sz="2000" dirty="0"/>
              <a:t>Chemical cartridge/</a:t>
            </a:r>
            <a:br>
              <a:rPr lang="en-US" sz="2000" dirty="0"/>
            </a:br>
            <a:r>
              <a:rPr lang="en-US" sz="2000" dirty="0"/>
              <a:t>gas mask respirator</a:t>
            </a:r>
          </a:p>
          <a:p>
            <a:pPr lvl="2"/>
            <a:r>
              <a:rPr lang="en-US" sz="2000" dirty="0"/>
              <a:t>Powered air-purifying respirator (PAPR)</a:t>
            </a:r>
          </a:p>
        </p:txBody>
      </p:sp>
      <p:pic>
        <p:nvPicPr>
          <p:cNvPr id="16"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7834" r="13627" b="6702"/>
          <a:stretch/>
        </p:blipFill>
        <p:spPr bwMode="auto">
          <a:xfrm>
            <a:off x="5426647" y="1073119"/>
            <a:ext cx="16002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rrowheads="1"/>
          </p:cNvPicPr>
          <p:nvPr/>
        </p:nvPicPr>
        <p:blipFill rotWithShape="1">
          <a:blip r:embed="rId5" cstate="print">
            <a:extLst>
              <a:ext uri="{28A0092B-C50C-407E-A947-70E740481C1C}">
                <a14:useLocalDpi xmlns:a14="http://schemas.microsoft.com/office/drawing/2010/main" val="0"/>
              </a:ext>
            </a:extLst>
          </a:blip>
          <a:srcRect l="2542" r="2542" b="1617"/>
          <a:stretch/>
        </p:blipFill>
        <p:spPr bwMode="auto">
          <a:xfrm>
            <a:off x="6934200" y="1594638"/>
            <a:ext cx="1676400" cy="2026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rrowheads="1"/>
          </p:cNvPicPr>
          <p:nvPr/>
        </p:nvPicPr>
        <p:blipFill rotWithShape="1">
          <a:blip r:embed="rId6" cstate="print">
            <a:extLst>
              <a:ext uri="{28A0092B-C50C-407E-A947-70E740481C1C}">
                <a14:useLocalDpi xmlns:a14="http://schemas.microsoft.com/office/drawing/2010/main" val="0"/>
              </a:ext>
            </a:extLst>
          </a:blip>
          <a:srcRect r="3052" b="3518"/>
          <a:stretch/>
        </p:blipFill>
        <p:spPr bwMode="auto">
          <a:xfrm>
            <a:off x="5087599" y="2800447"/>
            <a:ext cx="1574442" cy="1641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rrowheads="1"/>
          </p:cNvPicPr>
          <p:nvPr/>
        </p:nvPicPr>
        <p:blipFill rotWithShape="1">
          <a:blip r:embed="rId7" cstate="print">
            <a:extLst>
              <a:ext uri="{28A0092B-C50C-407E-A947-70E740481C1C}">
                <a14:useLocalDpi xmlns:a14="http://schemas.microsoft.com/office/drawing/2010/main" val="0"/>
              </a:ext>
            </a:extLst>
          </a:blip>
          <a:srcRect r="1184" b="626"/>
          <a:stretch/>
        </p:blipFill>
        <p:spPr bwMode="auto">
          <a:xfrm>
            <a:off x="5810330" y="4256881"/>
            <a:ext cx="2800270" cy="1701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Types of PPE</a:t>
            </a:r>
          </a:p>
        </p:txBody>
      </p:sp>
    </p:spTree>
    <p:custDataLst>
      <p:tags r:id="rId1"/>
    </p:custDataLst>
    <p:extLst>
      <p:ext uri="{BB962C8B-B14F-4D97-AF65-F5344CB8AC3E}">
        <p14:creationId xmlns:p14="http://schemas.microsoft.com/office/powerpoint/2010/main" val="429369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5" y="71372"/>
            <a:ext cx="6683765" cy="991964"/>
          </a:xfrm>
        </p:spPr>
        <p:txBody>
          <a:bodyPr>
            <a:normAutofit/>
          </a:bodyPr>
          <a:lstStyle/>
          <a:p>
            <a:pPr algn="ctr"/>
            <a:r>
              <a:rPr lang="en-US" b="1" dirty="0">
                <a:solidFill>
                  <a:schemeClr val="tx1"/>
                </a:solidFill>
              </a:rPr>
              <a:t>Introduction</a:t>
            </a:r>
          </a:p>
        </p:txBody>
      </p:sp>
      <p:sp>
        <p:nvSpPr>
          <p:cNvPr id="3" name="Content Placeholder 2"/>
          <p:cNvSpPr>
            <a:spLocks noGrp="1"/>
          </p:cNvSpPr>
          <p:nvPr>
            <p:ph idx="1"/>
          </p:nvPr>
        </p:nvSpPr>
        <p:spPr>
          <a:xfrm>
            <a:off x="843657" y="1028700"/>
            <a:ext cx="7456683" cy="4800600"/>
          </a:xfrm>
        </p:spPr>
        <p:txBody>
          <a:bodyPr>
            <a:normAutofit fontScale="92500" lnSpcReduction="10000"/>
          </a:bodyPr>
          <a:lstStyle/>
          <a:p>
            <a:pPr marL="0" indent="0">
              <a:buNone/>
            </a:pPr>
            <a:r>
              <a:rPr lang="en-US" sz="3500" dirty="0">
                <a:ea typeface="Tahoma" panose="020B0604030504040204" pitchFamily="34" charset="0"/>
              </a:rPr>
              <a:t>Lesson objectives:</a:t>
            </a:r>
          </a:p>
          <a:p>
            <a:pPr marL="514350" indent="-514350">
              <a:buFont typeface="+mj-lt"/>
              <a:buAutoNum type="arabicPeriod"/>
            </a:pPr>
            <a:r>
              <a:rPr lang="en-US" sz="3000" dirty="0">
                <a:ea typeface="Tahoma" panose="020B0604030504040204" pitchFamily="34" charset="0"/>
              </a:rPr>
              <a:t>Describe the hierarchy of controls as it relates to personal protective equipment</a:t>
            </a:r>
          </a:p>
          <a:p>
            <a:pPr marL="514350" indent="-514350">
              <a:buFont typeface="+mj-lt"/>
              <a:buAutoNum type="arabicPeriod"/>
            </a:pPr>
            <a:r>
              <a:rPr lang="en-US" sz="3000" dirty="0">
                <a:ea typeface="Tahoma" panose="020B0604030504040204" pitchFamily="34" charset="0"/>
              </a:rPr>
              <a:t>Identify types of personal protective equipment used in general industry work</a:t>
            </a:r>
          </a:p>
          <a:p>
            <a:pPr marL="514350" indent="-514350">
              <a:buFont typeface="+mj-lt"/>
              <a:buAutoNum type="arabicPeriod"/>
            </a:pPr>
            <a:r>
              <a:rPr lang="en-US" sz="3000" dirty="0">
                <a:ea typeface="Tahoma" panose="020B0604030504040204" pitchFamily="34" charset="0"/>
              </a:rPr>
              <a:t>Explain personal protective equipment training requirements</a:t>
            </a:r>
          </a:p>
          <a:p>
            <a:pPr marL="514350" indent="-514350">
              <a:buFont typeface="+mj-lt"/>
              <a:buAutoNum type="arabicPeriod"/>
            </a:pPr>
            <a:r>
              <a:rPr lang="en-US" sz="3000" dirty="0">
                <a:ea typeface="Tahoma" panose="020B0604030504040204" pitchFamily="34" charset="0"/>
              </a:rPr>
              <a:t>Explain the employer’s responsibilities regarding personal protective equipment</a:t>
            </a:r>
          </a:p>
          <a:p>
            <a:pPr marL="514350" indent="-514350">
              <a:buFont typeface="+mj-lt"/>
              <a:buAutoNum type="arabicPeriod"/>
            </a:pPr>
            <a:r>
              <a:rPr lang="en-US" sz="3000" dirty="0">
                <a:ea typeface="Tahoma" panose="020B0604030504040204" pitchFamily="34" charset="0"/>
              </a:rPr>
              <a:t>Explain the employee’s responsibilities regarding personal protective equipment</a:t>
            </a:r>
          </a:p>
          <a:p>
            <a:pPr marL="514350" indent="-514350">
              <a:buFont typeface="+mj-lt"/>
              <a:buAutoNum type="arabicPeriod"/>
            </a:pPr>
            <a:endParaRPr lang="en-US" sz="3000" dirty="0">
              <a:ea typeface="Tahoma" panose="020B0604030504040204" pitchFamily="34" charset="0"/>
            </a:endParaRPr>
          </a:p>
        </p:txBody>
      </p:sp>
    </p:spTree>
    <p:extLst>
      <p:ext uri="{BB962C8B-B14F-4D97-AF65-F5344CB8AC3E}">
        <p14:creationId xmlns:p14="http://schemas.microsoft.com/office/powerpoint/2010/main" val="171277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1741" y="5901665"/>
            <a:ext cx="1200518" cy="215444"/>
          </a:xfrm>
          <a:prstGeom prst="rect">
            <a:avLst/>
          </a:prstGeom>
          <a:noFill/>
        </p:spPr>
        <p:txBody>
          <a:bodyPr wrap="square" rtlCol="0">
            <a:spAutoFit/>
          </a:bodyPr>
          <a:lstStyle/>
          <a:p>
            <a:pPr algn="r"/>
            <a:r>
              <a:rPr lang="en-US" sz="800" dirty="0"/>
              <a:t>Source of photos: OSHA</a:t>
            </a:r>
          </a:p>
        </p:txBody>
      </p:sp>
      <p:sp>
        <p:nvSpPr>
          <p:cNvPr id="10" name="Content Placeholder 9"/>
          <p:cNvSpPr>
            <a:spLocks noGrp="1"/>
          </p:cNvSpPr>
          <p:nvPr>
            <p:ph idx="1"/>
          </p:nvPr>
        </p:nvSpPr>
        <p:spPr>
          <a:xfrm>
            <a:off x="1074167" y="1226945"/>
            <a:ext cx="6995665" cy="2157502"/>
          </a:xfrm>
        </p:spPr>
        <p:txBody>
          <a:bodyPr/>
          <a:lstStyle/>
          <a:p>
            <a:pPr lvl="1"/>
            <a:r>
              <a:rPr lang="en-US" sz="2400" b="1" dirty="0">
                <a:solidFill>
                  <a:srgbClr val="FF0000"/>
                </a:solidFill>
              </a:rPr>
              <a:t>Atmosphere-supplying</a:t>
            </a:r>
            <a:r>
              <a:rPr lang="en-US" sz="2400" dirty="0"/>
              <a:t> – provide clean, breathable air</a:t>
            </a:r>
          </a:p>
          <a:p>
            <a:pPr lvl="2"/>
            <a:r>
              <a:rPr lang="en-US" sz="2000" dirty="0"/>
              <a:t>Self-contained breathing apparatus (SCBA)</a:t>
            </a:r>
          </a:p>
          <a:p>
            <a:pPr lvl="2"/>
            <a:r>
              <a:rPr lang="en-US" sz="2000" dirty="0"/>
              <a:t>Supplied-air respirator (SAR)</a:t>
            </a:r>
          </a:p>
        </p:txBody>
      </p:sp>
      <p:pic>
        <p:nvPicPr>
          <p:cNvPr id="11" name="Picture 4"/>
          <p:cNvPicPr>
            <a:picLocks noChangeArrowheads="1"/>
          </p:cNvPicPr>
          <p:nvPr/>
        </p:nvPicPr>
        <p:blipFill rotWithShape="1">
          <a:blip r:embed="rId4" cstate="print">
            <a:extLst>
              <a:ext uri="{28A0092B-C50C-407E-A947-70E740481C1C}">
                <a14:useLocalDpi xmlns:a14="http://schemas.microsoft.com/office/drawing/2010/main" val="0"/>
              </a:ext>
            </a:extLst>
          </a:blip>
          <a:srcRect l="1" r="2228"/>
          <a:stretch/>
        </p:blipFill>
        <p:spPr bwMode="auto">
          <a:xfrm>
            <a:off x="5502152" y="2871114"/>
            <a:ext cx="24384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rrowheads="1"/>
          </p:cNvPicPr>
          <p:nvPr/>
        </p:nvPicPr>
        <p:blipFill rotWithShape="1">
          <a:blip r:embed="rId5" cstate="print">
            <a:extLst>
              <a:ext uri="{28A0092B-C50C-407E-A947-70E740481C1C}">
                <a14:useLocalDpi xmlns:a14="http://schemas.microsoft.com/office/drawing/2010/main" val="0"/>
              </a:ext>
            </a:extLst>
          </a:blip>
          <a:srcRect r="2467"/>
          <a:stretch/>
        </p:blipFill>
        <p:spPr bwMode="auto">
          <a:xfrm>
            <a:off x="1255352" y="2871115"/>
            <a:ext cx="3088047"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Types of PPE</a:t>
            </a:r>
          </a:p>
        </p:txBody>
      </p:sp>
    </p:spTree>
    <p:custDataLst>
      <p:tags r:id="rId1"/>
    </p:custDataLst>
    <p:extLst>
      <p:ext uri="{BB962C8B-B14F-4D97-AF65-F5344CB8AC3E}">
        <p14:creationId xmlns:p14="http://schemas.microsoft.com/office/powerpoint/2010/main" val="178973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371600"/>
            <a:ext cx="8001000" cy="4114800"/>
          </a:xfrm>
        </p:spPr>
        <p:txBody>
          <a:bodyPr>
            <a:noAutofit/>
          </a:bodyPr>
          <a:lstStyle/>
          <a:p>
            <a:r>
              <a:rPr lang="en-US" sz="2800" dirty="0">
                <a:ea typeface="Tahoma" panose="020B0604030504040204" pitchFamily="34" charset="0"/>
              </a:rPr>
              <a:t>Medical evaluation</a:t>
            </a:r>
          </a:p>
          <a:p>
            <a:pPr lvl="1"/>
            <a:r>
              <a:rPr lang="en-US" sz="2400" dirty="0">
                <a:ea typeface="Tahoma" panose="020B0604030504040204" pitchFamily="34" charset="0"/>
              </a:rPr>
              <a:t>Before fit tests are conducted and employee is authorized the use of a respirator, a medical evaluation must be provided to determine the ability of the employee to use a respirator. </a:t>
            </a:r>
          </a:p>
          <a:p>
            <a:pPr lvl="1"/>
            <a:endParaRPr lang="en-US" sz="800" dirty="0">
              <a:ea typeface="Tahoma" panose="020B0604030504040204" pitchFamily="34" charset="0"/>
            </a:endParaRPr>
          </a:p>
          <a:p>
            <a:pPr lvl="1"/>
            <a:r>
              <a:rPr lang="en-US" sz="2400" dirty="0">
                <a:ea typeface="Tahoma" panose="020B0604030504040204" pitchFamily="34" charset="0"/>
              </a:rPr>
              <a:t>Identify a physician or other license health care professional (PLHCP) to perform medical evaluations using a medical questionnaire or an initial medical evaluation with which the same information is obtained.</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364751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br>
              <a:rPr lang="es-ES" dirty="0"/>
            </a:br>
            <a:endParaRPr lang="en-US" dirty="0"/>
          </a:p>
        </p:txBody>
      </p:sp>
      <p:sp>
        <p:nvSpPr>
          <p:cNvPr id="3" name="Content Placeholder 2"/>
          <p:cNvSpPr>
            <a:spLocks noGrp="1"/>
          </p:cNvSpPr>
          <p:nvPr>
            <p:ph idx="1"/>
          </p:nvPr>
        </p:nvSpPr>
        <p:spPr>
          <a:xfrm>
            <a:off x="914400" y="1201545"/>
            <a:ext cx="7315200" cy="1981200"/>
          </a:xfrm>
        </p:spPr>
        <p:txBody>
          <a:bodyPr/>
          <a:lstStyle/>
          <a:p>
            <a:r>
              <a:rPr lang="en-US" sz="2800" dirty="0">
                <a:ea typeface="Tahoma" panose="020B0604030504040204" pitchFamily="34" charset="0"/>
              </a:rPr>
              <a:t>Inspecting and cleaning respirators</a:t>
            </a:r>
          </a:p>
          <a:p>
            <a:pPr lvl="1"/>
            <a:r>
              <a:rPr lang="en-US" sz="2400" dirty="0">
                <a:ea typeface="Tahoma" panose="020B0604030504040204" pitchFamily="34" charset="0"/>
              </a:rPr>
              <a:t>Inspect all respirators for wear and tear before and after each use</a:t>
            </a:r>
          </a:p>
          <a:p>
            <a:pPr lvl="1"/>
            <a:r>
              <a:rPr lang="en-US" sz="2400" dirty="0">
                <a:ea typeface="Tahoma" panose="020B0604030504040204" pitchFamily="34" charset="0"/>
              </a:rPr>
              <a:t>Wash in a detergent solution, then disinfect by immersing in a sanitizing solution</a:t>
            </a:r>
          </a:p>
          <a:p>
            <a:endParaRPr lang="en-US" dirty="0"/>
          </a:p>
        </p:txBody>
      </p:sp>
      <p:pic>
        <p:nvPicPr>
          <p:cNvPr id="5" name="Picture 2" descr="G:\Respiradores\P9110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0511" y="3434366"/>
            <a:ext cx="3213348" cy="2410011"/>
          </a:xfrm>
          <a:prstGeom prst="rect">
            <a:avLst/>
          </a:prstGeom>
          <a:ln>
            <a:solidFill>
              <a:schemeClr val="tx1"/>
            </a:solidFill>
          </a:ln>
        </p:spPr>
      </p:pic>
      <p:pic>
        <p:nvPicPr>
          <p:cNvPr id="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32868"/>
            <a:ext cx="3581400" cy="2413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35412" y="5839011"/>
            <a:ext cx="3073173" cy="219291"/>
          </a:xfrm>
          <a:prstGeom prst="rect">
            <a:avLst/>
          </a:prstGeom>
          <a:noFill/>
        </p:spPr>
        <p:txBody>
          <a:bodyPr wrap="square" rtlCol="0">
            <a:spAutoFit/>
          </a:bodyPr>
          <a:lstStyle/>
          <a:p>
            <a:pPr algn="ctr"/>
            <a:r>
              <a:rPr lang="en-US" sz="825" dirty="0"/>
              <a:t>Source of photos: Carmen Vazquez</a:t>
            </a:r>
          </a:p>
        </p:txBody>
      </p:sp>
    </p:spTree>
    <p:extLst>
      <p:ext uri="{BB962C8B-B14F-4D97-AF65-F5344CB8AC3E}">
        <p14:creationId xmlns:p14="http://schemas.microsoft.com/office/powerpoint/2010/main" val="348564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br>
              <a:rPr lang="es-ES" dirty="0"/>
            </a:br>
            <a:endParaRPr lang="en-US" dirty="0"/>
          </a:p>
        </p:txBody>
      </p:sp>
      <p:sp>
        <p:nvSpPr>
          <p:cNvPr id="3" name="Content Placeholder 2"/>
          <p:cNvSpPr>
            <a:spLocks noGrp="1"/>
          </p:cNvSpPr>
          <p:nvPr>
            <p:ph idx="1"/>
          </p:nvPr>
        </p:nvSpPr>
        <p:spPr>
          <a:xfrm>
            <a:off x="685800" y="1066800"/>
            <a:ext cx="7772400" cy="2206150"/>
          </a:xfrm>
        </p:spPr>
        <p:txBody>
          <a:bodyPr/>
          <a:lstStyle/>
          <a:p>
            <a:r>
              <a:rPr lang="en-US" sz="2800" dirty="0">
                <a:ea typeface="Tahoma" panose="020B0604030504040204" pitchFamily="34" charset="0"/>
              </a:rPr>
              <a:t>Storing respirators</a:t>
            </a:r>
          </a:p>
          <a:p>
            <a:pPr lvl="1"/>
            <a:r>
              <a:rPr lang="en-US" sz="2400" dirty="0">
                <a:ea typeface="Tahoma" panose="020B0604030504040204" pitchFamily="34" charset="0"/>
              </a:rPr>
              <a:t>Protect against dust, sunlight, heat, extreme cold, excessive moisture, and damaging chemicals</a:t>
            </a:r>
          </a:p>
          <a:p>
            <a:pPr lvl="1"/>
            <a:r>
              <a:rPr lang="en-US" sz="2400" dirty="0">
                <a:ea typeface="Tahoma" panose="020B0604030504040204" pitchFamily="34" charset="0"/>
              </a:rPr>
              <a:t>Store in position to retain natural configuration</a:t>
            </a:r>
          </a:p>
        </p:txBody>
      </p:sp>
      <p:sp>
        <p:nvSpPr>
          <p:cNvPr id="7" name="TextBox 6"/>
          <p:cNvSpPr txBox="1"/>
          <p:nvPr/>
        </p:nvSpPr>
        <p:spPr>
          <a:xfrm>
            <a:off x="3035413" y="5828818"/>
            <a:ext cx="3073173" cy="219291"/>
          </a:xfrm>
          <a:prstGeom prst="rect">
            <a:avLst/>
          </a:prstGeom>
          <a:noFill/>
        </p:spPr>
        <p:txBody>
          <a:bodyPr wrap="square" rtlCol="0">
            <a:spAutoFit/>
          </a:bodyPr>
          <a:lstStyle/>
          <a:p>
            <a:pPr algn="ctr"/>
            <a:r>
              <a:rPr lang="en-US" sz="825" dirty="0"/>
              <a:t>Source of photos: Carmen Vazquez</a:t>
            </a:r>
          </a:p>
        </p:txBody>
      </p:sp>
      <p:pic>
        <p:nvPicPr>
          <p:cNvPr id="8" name="Picture 3" descr="os_resp_storage"/>
          <p:cNvPicPr>
            <a:picLocks noChangeAspect="1" noChangeArrowheads="1"/>
          </p:cNvPicPr>
          <p:nvPr/>
        </p:nvPicPr>
        <p:blipFill rotWithShape="1">
          <a:blip r:embed="rId3">
            <a:extLst>
              <a:ext uri="{28A0092B-C50C-407E-A947-70E740481C1C}">
                <a14:useLocalDpi xmlns:a14="http://schemas.microsoft.com/office/drawing/2010/main" val="0"/>
              </a:ext>
            </a:extLst>
          </a:blip>
          <a:srcRect r="7430"/>
          <a:stretch/>
        </p:blipFill>
        <p:spPr bwMode="auto">
          <a:xfrm>
            <a:off x="372477" y="2895600"/>
            <a:ext cx="2851597" cy="23315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G:\Respiradores\P9110037.JPG"/>
          <p:cNvPicPr>
            <a:picLocks noChangeAspect="1" noChangeArrowheads="1"/>
          </p:cNvPicPr>
          <p:nvPr/>
        </p:nvPicPr>
        <p:blipFill rotWithShape="1">
          <a:blip r:embed="rId4">
            <a:extLst>
              <a:ext uri="{28A0092B-C50C-407E-A947-70E740481C1C}">
                <a14:useLocalDpi xmlns:a14="http://schemas.microsoft.com/office/drawing/2010/main" val="0"/>
              </a:ext>
            </a:extLst>
          </a:blip>
          <a:srcRect r="12100"/>
          <a:stretch/>
        </p:blipFill>
        <p:spPr>
          <a:xfrm>
            <a:off x="3140362" y="3236425"/>
            <a:ext cx="2767662" cy="2361214"/>
          </a:xfrm>
          <a:prstGeom prst="rect">
            <a:avLst/>
          </a:prstGeom>
          <a:ln>
            <a:solidFill>
              <a:schemeClr val="tx1"/>
            </a:solidFill>
          </a:ln>
        </p:spPr>
      </p:pic>
      <p:pic>
        <p:nvPicPr>
          <p:cNvPr id="10" name="Picture 2" descr="G:\Respiradores\P91100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643211" y="3697738"/>
            <a:ext cx="3108206" cy="2331586"/>
          </a:xfrm>
          <a:prstGeom prst="rect">
            <a:avLst/>
          </a:prstGeom>
          <a:ln>
            <a:solidFill>
              <a:schemeClr val="tx1"/>
            </a:solidFill>
          </a:ln>
        </p:spPr>
      </p:pic>
    </p:spTree>
    <p:extLst>
      <p:ext uri="{BB962C8B-B14F-4D97-AF65-F5344CB8AC3E}">
        <p14:creationId xmlns:p14="http://schemas.microsoft.com/office/powerpoint/2010/main" val="104079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00" t="7090" r="5000" b="3678"/>
          <a:stretch/>
        </p:blipFill>
        <p:spPr>
          <a:xfrm>
            <a:off x="1230117" y="2324100"/>
            <a:ext cx="2743200" cy="2209800"/>
          </a:xfrm>
          <a:prstGeom prst="rect">
            <a:avLst/>
          </a:prstGeom>
          <a:ln>
            <a:solidFill>
              <a:schemeClr val="tx1"/>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64" t="15464" r="7692" b="7216"/>
          <a:stretch/>
        </p:blipFill>
        <p:spPr>
          <a:xfrm>
            <a:off x="4953000" y="2287763"/>
            <a:ext cx="3144592" cy="2246137"/>
          </a:xfrm>
          <a:prstGeom prst="rect">
            <a:avLst/>
          </a:prstGeom>
          <a:ln>
            <a:solidFill>
              <a:schemeClr val="tx1"/>
            </a:solidFill>
          </a:ln>
        </p:spPr>
      </p:pic>
      <p:sp>
        <p:nvSpPr>
          <p:cNvPr id="7" name="TextBox 6"/>
          <p:cNvSpPr txBox="1"/>
          <p:nvPr/>
        </p:nvSpPr>
        <p:spPr>
          <a:xfrm>
            <a:off x="3973317" y="5867400"/>
            <a:ext cx="1200518" cy="215444"/>
          </a:xfrm>
          <a:prstGeom prst="rect">
            <a:avLst/>
          </a:prstGeom>
          <a:noFill/>
        </p:spPr>
        <p:txBody>
          <a:bodyPr wrap="square" rtlCol="0">
            <a:spAutoFit/>
          </a:bodyPr>
          <a:lstStyle/>
          <a:p>
            <a:pPr algn="r"/>
            <a:r>
              <a:rPr lang="en-US" sz="800" dirty="0"/>
              <a:t>Source of photos: OSHA</a:t>
            </a:r>
          </a:p>
        </p:txBody>
      </p:sp>
      <p:sp>
        <p:nvSpPr>
          <p:cNvPr id="9" name="Content Placeholder 8"/>
          <p:cNvSpPr>
            <a:spLocks noGrp="1"/>
          </p:cNvSpPr>
          <p:nvPr>
            <p:ph idx="1"/>
          </p:nvPr>
        </p:nvSpPr>
        <p:spPr>
          <a:xfrm>
            <a:off x="914400" y="1447801"/>
            <a:ext cx="7315200" cy="1447800"/>
          </a:xfrm>
        </p:spPr>
        <p:txBody>
          <a:bodyPr/>
          <a:lstStyle/>
          <a:p>
            <a:pPr marL="0" indent="0">
              <a:buNone/>
            </a:pPr>
            <a:r>
              <a:rPr lang="en-US" b="1" dirty="0"/>
              <a:t>Hearing protection:</a:t>
            </a:r>
          </a:p>
        </p:txBody>
      </p:sp>
      <p:sp>
        <p:nvSpPr>
          <p:cNvPr id="2" name="Title 1"/>
          <p:cNvSpPr>
            <a:spLocks noGrp="1"/>
          </p:cNvSpPr>
          <p:nvPr>
            <p:ph type="title"/>
          </p:nvPr>
        </p:nvSpPr>
        <p:spPr/>
        <p:txBody>
          <a:bodyPr/>
          <a:lstStyle/>
          <a:p>
            <a:r>
              <a:rPr lang="en-US" dirty="0"/>
              <a:t>Types</a:t>
            </a:r>
            <a:r>
              <a:rPr lang="en-US" baseline="0" dirty="0"/>
              <a:t> of PPE</a:t>
            </a:r>
            <a:endParaRPr lang="en-US" dirty="0"/>
          </a:p>
        </p:txBody>
      </p:sp>
    </p:spTree>
    <p:extLst>
      <p:ext uri="{BB962C8B-B14F-4D97-AF65-F5344CB8AC3E}">
        <p14:creationId xmlns:p14="http://schemas.microsoft.com/office/powerpoint/2010/main" val="3990403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30220"/>
            <a:ext cx="4671786" cy="4346224"/>
          </a:xfrm>
        </p:spPr>
        <p:txBody>
          <a:bodyPr>
            <a:noAutofit/>
          </a:bodyPr>
          <a:lstStyle/>
          <a:p>
            <a:r>
              <a:rPr lang="en-US" sz="2800" dirty="0"/>
              <a:t>Exposure to noise levels over 85 dB can cause hearing loss</a:t>
            </a:r>
          </a:p>
          <a:p>
            <a:r>
              <a:rPr lang="en-US" sz="2800" dirty="0"/>
              <a:t>Hearing protection required at 90 dB</a:t>
            </a:r>
          </a:p>
          <a:p>
            <a:r>
              <a:rPr lang="en-US" sz="2800" dirty="0"/>
              <a:t>Implement effective hearing conservation program</a:t>
            </a:r>
            <a:br>
              <a:rPr lang="en-US" sz="2800" dirty="0"/>
            </a:b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97000"/>
            <a:ext cx="3403600" cy="4064000"/>
          </a:xfrm>
          <a:prstGeom prst="rect">
            <a:avLst/>
          </a:prstGeom>
          <a:ln>
            <a:solidFill>
              <a:schemeClr val="tx1"/>
            </a:solidFill>
          </a:ln>
        </p:spPr>
      </p:pic>
      <p:sp>
        <p:nvSpPr>
          <p:cNvPr id="10" name="TextBox 9"/>
          <p:cNvSpPr txBox="1"/>
          <p:nvPr/>
        </p:nvSpPr>
        <p:spPr>
          <a:xfrm>
            <a:off x="7391400" y="5461000"/>
            <a:ext cx="1200518" cy="215444"/>
          </a:xfrm>
          <a:prstGeom prst="rect">
            <a:avLst/>
          </a:prstGeom>
          <a:noFill/>
        </p:spPr>
        <p:txBody>
          <a:bodyPr wrap="square" rtlCol="0">
            <a:spAutoFit/>
          </a:bodyPr>
          <a:lstStyle/>
          <a:p>
            <a:pPr algn="r"/>
            <a:r>
              <a:rPr lang="en-US" sz="800" dirty="0"/>
              <a:t>Source: OSHA</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1666126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1"/>
          <p:cNvSpPr txBox="1">
            <a:spLocks noChangeArrowheads="1"/>
          </p:cNvSpPr>
          <p:nvPr/>
        </p:nvSpPr>
        <p:spPr bwMode="auto">
          <a:xfrm>
            <a:off x="4536584" y="5521960"/>
            <a:ext cx="3737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50000"/>
              </a:spcBef>
              <a:buClrTx/>
              <a:buFontTx/>
              <a:buNone/>
            </a:pP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Impact</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noise</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should</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not</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s-PR" sz="1400" b="1" dirty="0" err="1">
                <a:solidFill>
                  <a:srgbClr val="FF0000"/>
                </a:solidFill>
                <a:latin typeface="Tahoma" panose="020B0604030504040204" pitchFamily="34" charset="0"/>
                <a:ea typeface="Tahoma" panose="020B0604030504040204" pitchFamily="34" charset="0"/>
                <a:cs typeface="Tahoma" panose="020B0604030504040204" pitchFamily="34" charset="0"/>
              </a:rPr>
              <a:t>exceed</a:t>
            </a:r>
            <a:r>
              <a:rPr lang="es-PR" sz="1400" b="1" dirty="0">
                <a:solidFill>
                  <a:srgbClr val="FF0000"/>
                </a:solidFill>
                <a:latin typeface="Tahoma" panose="020B0604030504040204" pitchFamily="34" charset="0"/>
                <a:ea typeface="Tahoma" panose="020B0604030504040204" pitchFamily="34" charset="0"/>
                <a:cs typeface="Tahoma" panose="020B0604030504040204" pitchFamily="34" charset="0"/>
              </a:rPr>
              <a:t> 140 dB</a:t>
            </a:r>
          </a:p>
        </p:txBody>
      </p:sp>
      <p:sp>
        <p:nvSpPr>
          <p:cNvPr id="3" name="TextBox 2"/>
          <p:cNvSpPr txBox="1"/>
          <p:nvPr/>
        </p:nvSpPr>
        <p:spPr>
          <a:xfrm>
            <a:off x="914400" y="5521959"/>
            <a:ext cx="1704205" cy="215444"/>
          </a:xfrm>
          <a:prstGeom prst="rect">
            <a:avLst/>
          </a:prstGeom>
          <a:noFill/>
        </p:spPr>
        <p:txBody>
          <a:bodyPr wrap="square" rtlCol="0">
            <a:spAutoFit/>
          </a:bodyPr>
          <a:lstStyle/>
          <a:p>
            <a:r>
              <a:rPr lang="en-US" sz="800" dirty="0"/>
              <a:t>Source: NIOSH</a:t>
            </a:r>
          </a:p>
        </p:txBody>
      </p:sp>
      <p:graphicFrame>
        <p:nvGraphicFramePr>
          <p:cNvPr id="13" name="Table 12"/>
          <p:cNvGraphicFramePr>
            <a:graphicFrameLocks noGrp="1"/>
          </p:cNvGraphicFramePr>
          <p:nvPr>
            <p:extLst>
              <p:ext uri="{D42A27DB-BD31-4B8C-83A1-F6EECF244321}">
                <p14:modId xmlns:p14="http://schemas.microsoft.com/office/powerpoint/2010/main" val="2021636054"/>
              </p:ext>
            </p:extLst>
          </p:nvPr>
        </p:nvGraphicFramePr>
        <p:xfrm>
          <a:off x="4572000" y="1336040"/>
          <a:ext cx="3701603" cy="4185920"/>
        </p:xfrm>
        <a:graphic>
          <a:graphicData uri="http://schemas.openxmlformats.org/drawingml/2006/table">
            <a:tbl>
              <a:tblPr firstRow="1" bandRow="1">
                <a:tableStyleId>{5C22544A-7EE6-4342-B048-85BDC9FD1C3A}</a:tableStyleId>
              </a:tblPr>
              <a:tblGrid>
                <a:gridCol w="1708432">
                  <a:extLst>
                    <a:ext uri="{9D8B030D-6E8A-4147-A177-3AD203B41FA5}">
                      <a16:colId xmlns:a16="http://schemas.microsoft.com/office/drawing/2014/main" val="20000"/>
                    </a:ext>
                  </a:extLst>
                </a:gridCol>
                <a:gridCol w="1993171">
                  <a:extLst>
                    <a:ext uri="{9D8B030D-6E8A-4147-A177-3AD203B41FA5}">
                      <a16:colId xmlns:a16="http://schemas.microsoft.com/office/drawing/2014/main" val="20001"/>
                    </a:ext>
                  </a:extLst>
                </a:gridCol>
              </a:tblGrid>
              <a:tr h="370840">
                <a:tc gridSpan="2">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Permissible Noise Exposure</a:t>
                      </a:r>
                    </a:p>
                    <a:p>
                      <a:pPr algn="ctr"/>
                      <a:r>
                        <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rPr>
                        <a:t>29 CFR 1910.95(b)(1)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c hMerge="1">
                  <a:txBody>
                    <a:bodyP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Duration per Day</a:t>
                      </a:r>
                      <a:r>
                        <a: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rPr>
                        <a:t> (hours)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Sound Level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dBA</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1E8"/>
                    </a:solidFill>
                  </a:tcPr>
                </a:tc>
                <a:extLst>
                  <a:ext uri="{0D108BD9-81ED-4DB2-BD59-A6C34878D82A}">
                    <a16:rowId xmlns:a16="http://schemas.microsoft.com/office/drawing/2014/main" val="10001"/>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r>
              <a:rPr lang="en-US" dirty="0"/>
              <a:t>Types of PPE</a:t>
            </a:r>
          </a:p>
        </p:txBody>
      </p:sp>
      <p:pic>
        <p:nvPicPr>
          <p:cNvPr id="8" name="Content Placeholder 7"/>
          <p:cNvPicPr>
            <a:picLocks noGrp="1" noChangeAspect="1"/>
          </p:cNvPicPr>
          <p:nvPr>
            <p:ph sz="half" idx="1"/>
          </p:nvPr>
        </p:nvPicPr>
        <p:blipFill>
          <a:blip r:embed="rId3"/>
          <a:stretch>
            <a:fillRect/>
          </a:stretch>
        </p:blipFill>
        <p:spPr>
          <a:xfrm>
            <a:off x="914400" y="3733801"/>
            <a:ext cx="3005588" cy="1780186"/>
          </a:xfrm>
          <a:prstGeom prst="rect">
            <a:avLst/>
          </a:prstGeom>
        </p:spPr>
      </p:pic>
      <p:sp>
        <p:nvSpPr>
          <p:cNvPr id="7" name="Content Placeholder 6"/>
          <p:cNvSpPr>
            <a:spLocks noGrp="1"/>
          </p:cNvSpPr>
          <p:nvPr>
            <p:ph sz="half" idx="2"/>
          </p:nvPr>
        </p:nvSpPr>
        <p:spPr>
          <a:xfrm>
            <a:off x="599305" y="1137320"/>
            <a:ext cx="4038600" cy="2444080"/>
          </a:xfrm>
        </p:spPr>
        <p:txBody>
          <a:bodyPr/>
          <a:lstStyle/>
          <a:p>
            <a:r>
              <a:rPr lang="en-US" sz="2400" dirty="0">
                <a:ea typeface="Tahoma" panose="020B0604030504040204" pitchFamily="34" charset="0"/>
              </a:rPr>
              <a:t>The employer must provide ear protection when the noise level in the work area is greater than indicated in this table. </a:t>
            </a:r>
            <a:endParaRPr lang="es-PR" sz="2400" dirty="0">
              <a:ea typeface="Tahoma" panose="020B0604030504040204" pitchFamily="34" charset="0"/>
            </a:endParaRPr>
          </a:p>
          <a:p>
            <a:endParaRPr lang="en-US" dirty="0"/>
          </a:p>
        </p:txBody>
      </p:sp>
    </p:spTree>
    <p:extLst>
      <p:ext uri="{BB962C8B-B14F-4D97-AF65-F5344CB8AC3E}">
        <p14:creationId xmlns:p14="http://schemas.microsoft.com/office/powerpoint/2010/main" val="4239683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24794"/>
            <a:ext cx="5731476" cy="3623406"/>
          </a:xfrm>
        </p:spPr>
        <p:txBody>
          <a:bodyPr/>
          <a:lstStyle/>
          <a:p>
            <a:r>
              <a:rPr lang="en-US" sz="2800" dirty="0"/>
              <a:t>Examples of hearing protection:</a:t>
            </a:r>
          </a:p>
          <a:p>
            <a:pPr lvl="1"/>
            <a:r>
              <a:rPr lang="en-US" sz="2400" dirty="0"/>
              <a:t>Disposable foam plugs</a:t>
            </a:r>
          </a:p>
          <a:p>
            <a:pPr lvl="1"/>
            <a:r>
              <a:rPr lang="en-US" sz="2400" dirty="0"/>
              <a:t>Molded ear plugs</a:t>
            </a:r>
          </a:p>
          <a:p>
            <a:pPr lvl="1"/>
            <a:r>
              <a:rPr lang="en-US" sz="2400" dirty="0"/>
              <a:t>Noise-cancelling ear plugs</a:t>
            </a:r>
          </a:p>
          <a:p>
            <a:pPr lvl="1"/>
            <a:r>
              <a:rPr lang="en-US" sz="2400" dirty="0"/>
              <a:t>Earmuffs</a:t>
            </a:r>
          </a:p>
          <a:p>
            <a:r>
              <a:rPr lang="en-US" sz="2800" dirty="0"/>
              <a:t>Consider the noise reduction </a:t>
            </a:r>
            <a:br>
              <a:rPr lang="en-US" sz="2800" dirty="0"/>
            </a:br>
            <a:r>
              <a:rPr lang="en-US" sz="2800" dirty="0"/>
              <a:t>rating (NRR) of devices </a:t>
            </a:r>
          </a:p>
          <a:p>
            <a:pPr marL="0" indent="0">
              <a:buNone/>
            </a:pPr>
            <a:endParaRPr lang="en-US" dirty="0"/>
          </a:p>
        </p:txBody>
      </p:sp>
      <p:pic>
        <p:nvPicPr>
          <p:cNvPr id="2052" name="Picture 4" descr="http://www.elcosh.org/record/images/313-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5" t="2741" r="909" b="311"/>
          <a:stretch/>
        </p:blipFill>
        <p:spPr bwMode="auto">
          <a:xfrm>
            <a:off x="5715000" y="3863577"/>
            <a:ext cx="2859874" cy="19373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89933" y="5800911"/>
            <a:ext cx="1928042" cy="215444"/>
          </a:xfrm>
          <a:prstGeom prst="rect">
            <a:avLst/>
          </a:prstGeom>
        </p:spPr>
        <p:txBody>
          <a:bodyPr wrap="square">
            <a:spAutoFit/>
          </a:bodyPr>
          <a:lstStyle/>
          <a:p>
            <a:pPr algn="r"/>
            <a:r>
              <a:rPr lang="en-US" sz="800" dirty="0" err="1">
                <a:ea typeface="Tahoma" panose="020B0604030504040204" pitchFamily="34" charset="0"/>
                <a:cs typeface="Tahoma" panose="020B0604030504040204" pitchFamily="34" charset="0"/>
              </a:rPr>
              <a:t>NIOSH</a:t>
            </a:r>
            <a:r>
              <a:rPr lang="en-US" sz="800" dirty="0">
                <a:ea typeface="Tahoma" panose="020B0604030504040204" pitchFamily="34" charset="0"/>
                <a:cs typeface="Tahoma" panose="020B0604030504040204" pitchFamily="34" charset="0"/>
              </a:rPr>
              <a:t>/John Rekus/elcosh.org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057" y="1810416"/>
            <a:ext cx="1810487" cy="1810487"/>
          </a:xfrm>
          <a:prstGeom prst="ellipse">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325" y="998124"/>
            <a:ext cx="1833549" cy="1136800"/>
          </a:xfrm>
          <a:prstGeom prst="rect">
            <a:avLst/>
          </a:prstGeom>
        </p:spPr>
      </p:pic>
      <p:sp>
        <p:nvSpPr>
          <p:cNvPr id="10" name="TextBox 9"/>
          <p:cNvSpPr txBox="1"/>
          <p:nvPr/>
        </p:nvSpPr>
        <p:spPr>
          <a:xfrm>
            <a:off x="7091234" y="2269876"/>
            <a:ext cx="1465445" cy="215444"/>
          </a:xfrm>
          <a:prstGeom prst="rect">
            <a:avLst/>
          </a:prstGeom>
          <a:noFill/>
        </p:spPr>
        <p:txBody>
          <a:bodyPr wrap="square" rtlCol="0">
            <a:spAutoFit/>
          </a:bodyPr>
          <a:lstStyle/>
          <a:p>
            <a:pPr algn="r"/>
            <a:r>
              <a:rPr lang="en-US" sz="800" dirty="0"/>
              <a:t>Source of photos: OSHA</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22369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1195168961"/>
              </p:ext>
            </p:extLst>
          </p:nvPr>
        </p:nvGraphicFramePr>
        <p:xfrm>
          <a:off x="3276600" y="228600"/>
          <a:ext cx="5303279" cy="5775137"/>
        </p:xfrm>
        <a:graphic>
          <a:graphicData uri="http://schemas.openxmlformats.org/presentationml/2006/ole">
            <mc:AlternateContent xmlns:mc="http://schemas.openxmlformats.org/markup-compatibility/2006">
              <mc:Choice xmlns:v="urn:schemas-microsoft-com:vml" Requires="v">
                <p:oleObj name="Acrobat Document" r:id="rId3" imgW="4924190" imgH="5362562" progId="Acrobat.Document.11">
                  <p:embed/>
                </p:oleObj>
              </mc:Choice>
              <mc:Fallback>
                <p:oleObj name="Acrobat Document" r:id="rId3" imgW="4924190" imgH="5362562" progId="Acrobat.Document.11">
                  <p:embed/>
                  <p:pic>
                    <p:nvPicPr>
                      <p:cNvPr id="11" name="Object 10"/>
                      <p:cNvPicPr/>
                      <p:nvPr/>
                    </p:nvPicPr>
                    <p:blipFill>
                      <a:blip r:embed="rId4"/>
                      <a:stretch>
                        <a:fillRect/>
                      </a:stretch>
                    </p:blipFill>
                    <p:spPr>
                      <a:xfrm>
                        <a:off x="3276600" y="228600"/>
                        <a:ext cx="5303279" cy="5775137"/>
                      </a:xfrm>
                      <a:prstGeom prst="rect">
                        <a:avLst/>
                      </a:prstGeom>
                      <a:ln>
                        <a:solidFill>
                          <a:schemeClr val="tx1"/>
                        </a:solidFill>
                      </a:ln>
                    </p:spPr>
                  </p:pic>
                </p:oleObj>
              </mc:Fallback>
            </mc:AlternateContent>
          </a:graphicData>
        </a:graphic>
      </p:graphicFrame>
      <p:sp>
        <p:nvSpPr>
          <p:cNvPr id="13" name="Rectangle 12"/>
          <p:cNvSpPr/>
          <p:nvPr/>
        </p:nvSpPr>
        <p:spPr>
          <a:xfrm>
            <a:off x="1342696" y="5788293"/>
            <a:ext cx="1928042" cy="215444"/>
          </a:xfrm>
          <a:prstGeom prst="rect">
            <a:avLst/>
          </a:prstGeom>
        </p:spPr>
        <p:txBody>
          <a:bodyPr wrap="square">
            <a:spAutoFit/>
          </a:bodyPr>
          <a:lstStyle/>
          <a:p>
            <a:pPr algn="r"/>
            <a:r>
              <a:rPr lang="en-US" sz="800" dirty="0">
                <a:latin typeface="+mj-lt"/>
                <a:ea typeface="Tahoma" panose="020B0604030504040204" pitchFamily="34" charset="0"/>
                <a:cs typeface="Tahoma" panose="020B0604030504040204" pitchFamily="34" charset="0"/>
              </a:rPr>
              <a:t>Source: NIOSH</a:t>
            </a:r>
          </a:p>
        </p:txBody>
      </p:sp>
      <p:sp>
        <p:nvSpPr>
          <p:cNvPr id="5" name="Content Placeholder 2"/>
          <p:cNvSpPr>
            <a:spLocks noGrp="1"/>
          </p:cNvSpPr>
          <p:nvPr>
            <p:ph idx="1"/>
          </p:nvPr>
        </p:nvSpPr>
        <p:spPr>
          <a:xfrm>
            <a:off x="295137" y="2170247"/>
            <a:ext cx="2830136" cy="1676400"/>
          </a:xfrm>
        </p:spPr>
        <p:txBody>
          <a:bodyPr/>
          <a:lstStyle/>
          <a:p>
            <a:r>
              <a:rPr lang="en-US" sz="2800" dirty="0"/>
              <a:t>How to insert ear plugs properly</a:t>
            </a:r>
          </a:p>
          <a:p>
            <a:pPr marL="0" indent="0">
              <a:buNone/>
            </a:pPr>
            <a:endParaRPr lang="en-US" dirty="0"/>
          </a:p>
        </p:txBody>
      </p:sp>
      <p:sp>
        <p:nvSpPr>
          <p:cNvPr id="2" name="Title 1"/>
          <p:cNvSpPr>
            <a:spLocks noGrp="1"/>
          </p:cNvSpPr>
          <p:nvPr>
            <p:ph type="title"/>
          </p:nvPr>
        </p:nvSpPr>
        <p:spPr>
          <a:xfrm>
            <a:off x="303205" y="262666"/>
            <a:ext cx="2668073" cy="1752600"/>
          </a:xfrm>
        </p:spPr>
        <p:txBody>
          <a:bodyPr/>
          <a:lstStyle/>
          <a:p>
            <a:r>
              <a:rPr lang="en-US" dirty="0"/>
              <a:t>Types of PPE</a:t>
            </a:r>
          </a:p>
        </p:txBody>
      </p:sp>
    </p:spTree>
    <p:extLst>
      <p:ext uri="{BB962C8B-B14F-4D97-AF65-F5344CB8AC3E}">
        <p14:creationId xmlns:p14="http://schemas.microsoft.com/office/powerpoint/2010/main" val="1015431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ChangeArrowheads="1"/>
          </p:cNvSpPr>
          <p:nvPr/>
        </p:nvSpPr>
        <p:spPr bwMode="auto">
          <a:xfrm>
            <a:off x="1143001" y="2793184"/>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4" name="Rectangle 5"/>
          <p:cNvSpPr>
            <a:spLocks noChangeArrowheads="1"/>
          </p:cNvSpPr>
          <p:nvPr/>
        </p:nvSpPr>
        <p:spPr bwMode="auto">
          <a:xfrm>
            <a:off x="1143001" y="2846763"/>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5" name="Rectangle 7"/>
          <p:cNvSpPr>
            <a:spLocks noChangeArrowheads="1"/>
          </p:cNvSpPr>
          <p:nvPr/>
        </p:nvSpPr>
        <p:spPr bwMode="auto">
          <a:xfrm>
            <a:off x="1143001" y="2864622"/>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6" name="Rectangle 9"/>
          <p:cNvSpPr>
            <a:spLocks noChangeArrowheads="1"/>
          </p:cNvSpPr>
          <p:nvPr/>
        </p:nvSpPr>
        <p:spPr bwMode="auto">
          <a:xfrm>
            <a:off x="1143001" y="274675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1207" name="Rectangle 10"/>
          <p:cNvSpPr>
            <a:spLocks noChangeArrowheads="1"/>
          </p:cNvSpPr>
          <p:nvPr/>
        </p:nvSpPr>
        <p:spPr bwMode="auto">
          <a:xfrm>
            <a:off x="1143001" y="280032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4" name="Title 3"/>
          <p:cNvSpPr>
            <a:spLocks noGrp="1"/>
          </p:cNvSpPr>
          <p:nvPr>
            <p:ph type="title"/>
          </p:nvPr>
        </p:nvSpPr>
        <p:spPr>
          <a:xfrm>
            <a:off x="685800" y="1059871"/>
            <a:ext cx="6683765" cy="791808"/>
          </a:xfrm>
        </p:spPr>
        <p:txBody>
          <a:bodyPr>
            <a:noAutofit/>
          </a:bodyPr>
          <a:lstStyle/>
          <a:p>
            <a:pPr algn="l"/>
            <a:r>
              <a:rPr lang="en-US" sz="3200" dirty="0">
                <a:solidFill>
                  <a:schemeClr val="tx1"/>
                </a:solidFill>
              </a:rPr>
              <a:t>Hand protection: </a:t>
            </a:r>
          </a:p>
        </p:txBody>
      </p:sp>
      <p:sp>
        <p:nvSpPr>
          <p:cNvPr id="13" name="Rectangle 2"/>
          <p:cNvSpPr txBox="1">
            <a:spLocks noChangeArrowheads="1"/>
          </p:cNvSpPr>
          <p:nvPr/>
        </p:nvSpPr>
        <p:spPr>
          <a:xfrm>
            <a:off x="1230117" y="92059"/>
            <a:ext cx="6683765" cy="960668"/>
          </a:xfrm>
          <a:prstGeom prst="rect">
            <a:avLst/>
          </a:prstGeom>
        </p:spPr>
        <p:txBody>
          <a:bodyPr>
            <a:normAutofit/>
          </a:bodyPr>
          <a:lstStyle>
            <a:lvl1pPr algn="ctr" defTabSz="914400" rtl="0" eaLnBrk="1" latinLnBrk="0" hangingPunct="1">
              <a:spcBef>
                <a:spcPct val="0"/>
              </a:spcBef>
              <a:buNone/>
              <a:defRPr sz="4000" b="1" kern="1200">
                <a:solidFill>
                  <a:schemeClr val="tx1"/>
                </a:solidFill>
                <a:latin typeface="Tahoma" pitchFamily="34" charset="0"/>
                <a:ea typeface="+mj-ea"/>
                <a:cs typeface="Tahoma" pitchFamily="34" charset="0"/>
              </a:defRPr>
            </a:lvl1pPr>
          </a:lstStyle>
          <a:p>
            <a:r>
              <a:rPr lang="en-US" dirty="0"/>
              <a:t>Types of PPE</a:t>
            </a:r>
            <a:endParaRPr lang="es-ES" dirty="0"/>
          </a:p>
        </p:txBody>
      </p:sp>
      <p:sp>
        <p:nvSpPr>
          <p:cNvPr id="14" name="Content Placeholder 2"/>
          <p:cNvSpPr>
            <a:spLocks noGrp="1"/>
          </p:cNvSpPr>
          <p:nvPr>
            <p:ph idx="1"/>
          </p:nvPr>
        </p:nvSpPr>
        <p:spPr>
          <a:xfrm>
            <a:off x="826624" y="1641703"/>
            <a:ext cx="5802362" cy="3684303"/>
          </a:xfrm>
        </p:spPr>
        <p:txBody>
          <a:bodyPr/>
          <a:lstStyle/>
          <a:p>
            <a:r>
              <a:rPr lang="en-US" sz="2800" dirty="0"/>
              <a:t>Potential hazards for hands</a:t>
            </a:r>
          </a:p>
          <a:p>
            <a:pPr lvl="1"/>
            <a:r>
              <a:rPr lang="en-US" sz="2400" dirty="0"/>
              <a:t>Skin absorption of hazardous substances</a:t>
            </a:r>
          </a:p>
          <a:p>
            <a:pPr lvl="1"/>
            <a:r>
              <a:rPr lang="en-US" sz="2400" dirty="0"/>
              <a:t>Lacerations or severe cuts</a:t>
            </a:r>
          </a:p>
          <a:p>
            <a:pPr lvl="1"/>
            <a:r>
              <a:rPr lang="en-US" sz="2400" dirty="0"/>
              <a:t>Punctures</a:t>
            </a:r>
          </a:p>
          <a:p>
            <a:pPr lvl="1"/>
            <a:r>
              <a:rPr lang="en-US" sz="2400" dirty="0"/>
              <a:t>Chemical burns</a:t>
            </a:r>
          </a:p>
          <a:p>
            <a:pPr lvl="1"/>
            <a:r>
              <a:rPr lang="en-US" sz="2400" dirty="0"/>
              <a:t>Thermal burns</a:t>
            </a:r>
          </a:p>
          <a:p>
            <a:pPr lvl="1"/>
            <a:r>
              <a:rPr lang="en-US" sz="2400" dirty="0"/>
              <a:t>Extreme temperatures</a:t>
            </a:r>
          </a:p>
        </p:txBody>
      </p:sp>
      <p:grpSp>
        <p:nvGrpSpPr>
          <p:cNvPr id="3" name="Group 2"/>
          <p:cNvGrpSpPr/>
          <p:nvPr/>
        </p:nvGrpSpPr>
        <p:grpSpPr>
          <a:xfrm>
            <a:off x="6393938" y="1270273"/>
            <a:ext cx="2151245" cy="4736371"/>
            <a:chOff x="6393938" y="1270273"/>
            <a:chExt cx="2151245" cy="4736371"/>
          </a:xfrm>
        </p:grpSpPr>
        <p:sp>
          <p:nvSpPr>
            <p:cNvPr id="2" name="TextBox 1"/>
            <p:cNvSpPr txBox="1"/>
            <p:nvPr/>
          </p:nvSpPr>
          <p:spPr>
            <a:xfrm>
              <a:off x="7079738" y="5791200"/>
              <a:ext cx="1465445" cy="215444"/>
            </a:xfrm>
            <a:prstGeom prst="rect">
              <a:avLst/>
            </a:prstGeom>
            <a:noFill/>
          </p:spPr>
          <p:txBody>
            <a:bodyPr wrap="square" rtlCol="0">
              <a:spAutoFit/>
            </a:bodyPr>
            <a:lstStyle/>
            <a:p>
              <a:pPr algn="r"/>
              <a:r>
                <a:rPr lang="en-US" sz="800" dirty="0"/>
                <a:t>Source of photos: OSHA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961" y="4527822"/>
              <a:ext cx="1579222" cy="126337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3930" r="11399"/>
            <a:stretch/>
          </p:blipFill>
          <p:spPr>
            <a:xfrm>
              <a:off x="6393938" y="2800328"/>
              <a:ext cx="1371600" cy="1586433"/>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380" y="1270273"/>
              <a:ext cx="1788803" cy="1341602"/>
            </a:xfrm>
            <a:prstGeom prst="rect">
              <a:avLst/>
            </a:prstGeom>
            <a:ln>
              <a:solidFill>
                <a:schemeClr val="tx1"/>
              </a:solidFill>
            </a:ln>
          </p:spPr>
        </p:pic>
      </p:grpSp>
    </p:spTree>
    <p:extLst>
      <p:ext uri="{BB962C8B-B14F-4D97-AF65-F5344CB8AC3E}">
        <p14:creationId xmlns:p14="http://schemas.microsoft.com/office/powerpoint/2010/main" val="246373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599" cy="914400"/>
          </a:xfrm>
        </p:spPr>
        <p:txBody>
          <a:bodyPr/>
          <a:lstStyle/>
          <a:p>
            <a:pPr algn="ctr"/>
            <a:r>
              <a:rPr lang="en-US" b="1" dirty="0"/>
              <a:t>Introduction</a:t>
            </a:r>
          </a:p>
        </p:txBody>
      </p:sp>
      <p:sp>
        <p:nvSpPr>
          <p:cNvPr id="3" name="Content Placeholder 2"/>
          <p:cNvSpPr>
            <a:spLocks noGrp="1"/>
          </p:cNvSpPr>
          <p:nvPr>
            <p:ph idx="1"/>
          </p:nvPr>
        </p:nvSpPr>
        <p:spPr>
          <a:xfrm>
            <a:off x="762000" y="1219200"/>
            <a:ext cx="7924798" cy="4648200"/>
          </a:xfrm>
        </p:spPr>
        <p:txBody>
          <a:bodyPr>
            <a:normAutofit fontScale="62500" lnSpcReduction="20000"/>
          </a:bodyPr>
          <a:lstStyle/>
          <a:p>
            <a:pPr marL="0" indent="0">
              <a:buNone/>
            </a:pPr>
            <a:r>
              <a:rPr lang="en-US" sz="5100" dirty="0">
                <a:ea typeface="Tahoma" panose="020B0604030504040204" pitchFamily="34" charset="0"/>
              </a:rPr>
              <a:t>Employers must protect employees: </a:t>
            </a:r>
          </a:p>
          <a:p>
            <a:pPr marL="0" indent="0">
              <a:buNone/>
            </a:pPr>
            <a:endParaRPr lang="en-US" sz="1800" b="1" dirty="0"/>
          </a:p>
          <a:p>
            <a:r>
              <a:rPr lang="en-US" sz="4500" b="1" dirty="0">
                <a:ea typeface="Tahoma" panose="020B0604030504040204" pitchFamily="34" charset="0"/>
              </a:rPr>
              <a:t>Assess</a:t>
            </a:r>
            <a:r>
              <a:rPr lang="en-US" sz="4500" dirty="0">
                <a:ea typeface="Tahoma" panose="020B0604030504040204" pitchFamily="34" charset="0"/>
              </a:rPr>
              <a:t> the workplace</a:t>
            </a:r>
          </a:p>
          <a:p>
            <a:endParaRPr lang="en-US" sz="1800" dirty="0">
              <a:ea typeface="Tahoma" panose="020B0604030504040204" pitchFamily="34" charset="0"/>
            </a:endParaRPr>
          </a:p>
          <a:p>
            <a:r>
              <a:rPr lang="en-US" sz="4500" b="1" dirty="0">
                <a:ea typeface="Tahoma" panose="020B0604030504040204" pitchFamily="34" charset="0"/>
              </a:rPr>
              <a:t>Eliminate and reduce </a:t>
            </a:r>
            <a:r>
              <a:rPr lang="en-US" sz="4500" dirty="0">
                <a:ea typeface="Tahoma" panose="020B0604030504040204" pitchFamily="34" charset="0"/>
              </a:rPr>
              <a:t>the hazards found using engineering and administrative controls </a:t>
            </a:r>
          </a:p>
          <a:p>
            <a:endParaRPr lang="en-US" sz="1800" dirty="0">
              <a:ea typeface="Tahoma" panose="020B0604030504040204" pitchFamily="34" charset="0"/>
            </a:endParaRPr>
          </a:p>
          <a:p>
            <a:r>
              <a:rPr lang="en-US" sz="4500" dirty="0">
                <a:ea typeface="Tahoma" panose="020B0604030504040204" pitchFamily="34" charset="0"/>
              </a:rPr>
              <a:t>Then </a:t>
            </a:r>
            <a:r>
              <a:rPr lang="en-US" sz="4500" b="1" dirty="0">
                <a:ea typeface="Tahoma" panose="020B0604030504040204" pitchFamily="34" charset="0"/>
              </a:rPr>
              <a:t>use</a:t>
            </a:r>
            <a:r>
              <a:rPr lang="en-US" sz="4500" dirty="0">
                <a:ea typeface="Tahoma" panose="020B0604030504040204" pitchFamily="34" charset="0"/>
              </a:rPr>
              <a:t> appropriate personal protective equipment</a:t>
            </a:r>
          </a:p>
          <a:p>
            <a:endParaRPr lang="en-US" sz="1600" dirty="0">
              <a:ea typeface="Tahoma" panose="020B0604030504040204" pitchFamily="34" charset="0"/>
            </a:endParaRPr>
          </a:p>
          <a:p>
            <a:r>
              <a:rPr lang="en-US" sz="4500" b="1" dirty="0">
                <a:ea typeface="Tahoma" panose="020B0604030504040204" pitchFamily="34" charset="0"/>
              </a:rPr>
              <a:t>Remember, Personal Protective Equipment is the last level of control.</a:t>
            </a:r>
            <a:r>
              <a:rPr lang="en-US" sz="1800" b="1" dirty="0">
                <a:ea typeface="Tahoma" panose="020B0604030504040204" pitchFamily="34" charset="0"/>
              </a:rPr>
              <a:t> </a:t>
            </a:r>
          </a:p>
        </p:txBody>
      </p:sp>
    </p:spTree>
    <p:extLst>
      <p:ext uri="{BB962C8B-B14F-4D97-AF65-F5344CB8AC3E}">
        <p14:creationId xmlns:p14="http://schemas.microsoft.com/office/powerpoint/2010/main" val="186542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9228" y="5906784"/>
            <a:ext cx="1428749" cy="215444"/>
          </a:xfrm>
          <a:prstGeom prst="rect">
            <a:avLst/>
          </a:prstGeom>
          <a:noFill/>
        </p:spPr>
        <p:txBody>
          <a:bodyPr wrap="square" rtlCol="0">
            <a:spAutoFit/>
          </a:bodyPr>
          <a:lstStyle/>
          <a:p>
            <a:pPr algn="ctr"/>
            <a:r>
              <a:rPr lang="en-US" sz="800" dirty="0"/>
              <a:t>Source of photos: OSHA</a:t>
            </a:r>
          </a:p>
        </p:txBody>
      </p:sp>
      <p:grpSp>
        <p:nvGrpSpPr>
          <p:cNvPr id="2" name="Group 1"/>
          <p:cNvGrpSpPr/>
          <p:nvPr/>
        </p:nvGrpSpPr>
        <p:grpSpPr>
          <a:xfrm>
            <a:off x="758298" y="1910057"/>
            <a:ext cx="7531122" cy="4061027"/>
            <a:chOff x="758298" y="1910057"/>
            <a:chExt cx="7531122" cy="4061027"/>
          </a:xfrm>
        </p:grpSpPr>
        <p:sp>
          <p:nvSpPr>
            <p:cNvPr id="7" name="Rectangle 4"/>
            <p:cNvSpPr>
              <a:spLocks noChangeArrowheads="1"/>
            </p:cNvSpPr>
            <p:nvPr/>
          </p:nvSpPr>
          <p:spPr bwMode="auto">
            <a:xfrm>
              <a:off x="1104860" y="3204710"/>
              <a:ext cx="16573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p>
          </p:txBody>
        </p:sp>
        <p:sp>
          <p:nvSpPr>
            <p:cNvPr id="8" name="Rectangle 5"/>
            <p:cNvSpPr>
              <a:spLocks noChangeArrowheads="1"/>
            </p:cNvSpPr>
            <p:nvPr/>
          </p:nvSpPr>
          <p:spPr bwMode="auto">
            <a:xfrm>
              <a:off x="3668443" y="5447741"/>
              <a:ext cx="15430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Heat-resistant</a:t>
              </a:r>
            </a:p>
          </p:txBody>
        </p:sp>
        <p:sp>
          <p:nvSpPr>
            <p:cNvPr id="9" name="Rectangle 9"/>
            <p:cNvSpPr>
              <a:spLocks noChangeArrowheads="1"/>
            </p:cNvSpPr>
            <p:nvPr/>
          </p:nvSpPr>
          <p:spPr bwMode="auto">
            <a:xfrm>
              <a:off x="6060570" y="3354993"/>
              <a:ext cx="22288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6346320" y="5540873"/>
              <a:ext cx="194310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Cut-resistant</a:t>
              </a:r>
            </a:p>
          </p:txBody>
        </p:sp>
        <p:sp>
          <p:nvSpPr>
            <p:cNvPr id="17" name="Rectangle 14"/>
            <p:cNvSpPr>
              <a:spLocks noChangeArrowheads="1"/>
            </p:cNvSpPr>
            <p:nvPr/>
          </p:nvSpPr>
          <p:spPr bwMode="auto">
            <a:xfrm>
              <a:off x="758298" y="5670519"/>
              <a:ext cx="2228850" cy="3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p>
              <a:pPr algn="ctr" eaLnBrk="0" hangingPunct="0">
                <a:spcBef>
                  <a:spcPct val="50000"/>
                </a:spcBef>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Permeation-resistant</a:t>
              </a:r>
            </a:p>
          </p:txBody>
        </p:sp>
        <p:sp>
          <p:nvSpPr>
            <p:cNvPr id="4" name="TextBox 3"/>
            <p:cNvSpPr txBox="1"/>
            <p:nvPr/>
          </p:nvSpPr>
          <p:spPr>
            <a:xfrm>
              <a:off x="3648235" y="3417241"/>
              <a:ext cx="2020201" cy="323165"/>
            </a:xfrm>
            <a:prstGeom prst="rect">
              <a:avLst/>
            </a:prstGeom>
            <a:noFill/>
          </p:spPr>
          <p:txBody>
            <a:bodyPr wrap="square" rtlCol="0">
              <a:spAutoFit/>
            </a:bodyPr>
            <a:lstStyle/>
            <a:p>
              <a:r>
                <a:rPr lang="en-US" sz="1500" dirty="0">
                  <a:latin typeface="Tahoma" panose="020B0604030504040204" pitchFamily="34" charset="0"/>
                  <a:ea typeface="Tahoma" panose="020B0604030504040204" pitchFamily="34" charset="0"/>
                  <a:cs typeface="Tahoma" panose="020B0604030504040204" pitchFamily="34" charset="0"/>
                </a:rPr>
                <a:t>Chemical-resistant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717" y="4026398"/>
              <a:ext cx="1562100" cy="1514475"/>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040" y="4026398"/>
              <a:ext cx="1895124" cy="1421343"/>
            </a:xfrm>
            <a:prstGeom prst="rect">
              <a:avLst/>
            </a:prstGeom>
            <a:ln>
              <a:solidFill>
                <a:schemeClr val="tx1"/>
              </a:solidFill>
            </a:ln>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3220" t="9068" r="8618" b="8173"/>
            <a:stretch/>
          </p:blipFill>
          <p:spPr>
            <a:xfrm>
              <a:off x="1122445" y="1923796"/>
              <a:ext cx="1841257" cy="1299711"/>
            </a:xfrm>
            <a:prstGeom prst="rect">
              <a:avLst/>
            </a:prstGeom>
            <a:ln>
              <a:solidFill>
                <a:schemeClr val="tx1"/>
              </a:solidFill>
            </a:ln>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1771" y="1910057"/>
              <a:ext cx="1593046" cy="1473568"/>
            </a:xfrm>
            <a:prstGeom prst="rect">
              <a:avLst/>
            </a:prstGeom>
            <a:ln>
              <a:solidFill>
                <a:schemeClr val="tx1"/>
              </a:solidFill>
            </a:ln>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2004" y="1923796"/>
              <a:ext cx="1759991" cy="1459233"/>
            </a:xfrm>
            <a:prstGeom prst="rect">
              <a:avLst/>
            </a:prstGeom>
            <a:ln>
              <a:solidFill>
                <a:schemeClr val="tx1"/>
              </a:solidFill>
            </a:ln>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485" y="3803619"/>
              <a:ext cx="1428750" cy="1866900"/>
            </a:xfrm>
            <a:prstGeom prst="rect">
              <a:avLst/>
            </a:prstGeom>
            <a:ln>
              <a:solidFill>
                <a:schemeClr val="tx1"/>
              </a:solidFill>
            </a:ln>
          </p:spPr>
        </p:pic>
      </p:grpSp>
      <p:sp>
        <p:nvSpPr>
          <p:cNvPr id="13" name="Content Placeholder 12"/>
          <p:cNvSpPr>
            <a:spLocks noGrp="1"/>
          </p:cNvSpPr>
          <p:nvPr>
            <p:ph idx="1"/>
          </p:nvPr>
        </p:nvSpPr>
        <p:spPr>
          <a:xfrm>
            <a:off x="914400" y="1086939"/>
            <a:ext cx="7315200" cy="1026270"/>
          </a:xfrm>
        </p:spPr>
        <p:txBody>
          <a:bodyPr/>
          <a:lstStyle/>
          <a:p>
            <a:r>
              <a:rPr lang="en-US" sz="2800" dirty="0"/>
              <a:t>Types of gloves</a:t>
            </a:r>
          </a:p>
        </p:txBody>
      </p:sp>
      <p:sp>
        <p:nvSpPr>
          <p:cNvPr id="11" name="Title 10"/>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665226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14" r="9451"/>
          <a:stretch/>
        </p:blipFill>
        <p:spPr>
          <a:xfrm flipH="1">
            <a:off x="6817038" y="2057400"/>
            <a:ext cx="1600200" cy="2743200"/>
          </a:xfrm>
          <a:prstGeom prst="rect">
            <a:avLst/>
          </a:prstGeom>
          <a:ln>
            <a:solidFill>
              <a:schemeClr val="tx1"/>
            </a:solidFill>
          </a:ln>
        </p:spPr>
      </p:pic>
      <p:sp>
        <p:nvSpPr>
          <p:cNvPr id="3" name="Content Placeholder 2"/>
          <p:cNvSpPr>
            <a:spLocks noGrp="1"/>
          </p:cNvSpPr>
          <p:nvPr>
            <p:ph idx="1"/>
          </p:nvPr>
        </p:nvSpPr>
        <p:spPr>
          <a:xfrm>
            <a:off x="762000" y="1052727"/>
            <a:ext cx="6558393" cy="4967073"/>
          </a:xfrm>
        </p:spPr>
        <p:txBody>
          <a:bodyPr>
            <a:normAutofit fontScale="92500" lnSpcReduction="10000"/>
          </a:bodyPr>
          <a:lstStyle/>
          <a:p>
            <a:pPr marL="57150" indent="0">
              <a:buNone/>
            </a:pPr>
            <a:r>
              <a:rPr lang="en-US" sz="3500" b="1" dirty="0"/>
              <a:t>Foot and leg protection:</a:t>
            </a:r>
          </a:p>
          <a:p>
            <a:r>
              <a:rPr lang="en-US" sz="3000" dirty="0"/>
              <a:t>Causes of foot injuries:</a:t>
            </a:r>
          </a:p>
          <a:p>
            <a:pPr lvl="1">
              <a:spcBef>
                <a:spcPct val="30000"/>
              </a:spcBef>
            </a:pPr>
            <a:r>
              <a:rPr lang="en-US" sz="2600" dirty="0"/>
              <a:t>Falling or rolling of heavy objects</a:t>
            </a:r>
          </a:p>
          <a:p>
            <a:pPr lvl="1">
              <a:spcBef>
                <a:spcPct val="30000"/>
              </a:spcBef>
            </a:pPr>
            <a:r>
              <a:rPr lang="en-US" sz="2600" dirty="0"/>
              <a:t>Crushing or penetrating materials</a:t>
            </a:r>
          </a:p>
          <a:p>
            <a:pPr lvl="1">
              <a:spcBef>
                <a:spcPct val="30000"/>
              </a:spcBef>
            </a:pPr>
            <a:r>
              <a:rPr lang="en-US" sz="2600" dirty="0"/>
              <a:t>Sharp objects that can penetrate </a:t>
            </a:r>
            <a:br>
              <a:rPr lang="en-US" sz="2600" dirty="0"/>
            </a:br>
            <a:r>
              <a:rPr lang="en-US" sz="2600" dirty="0"/>
              <a:t>the sole</a:t>
            </a:r>
          </a:p>
          <a:p>
            <a:pPr lvl="1">
              <a:spcBef>
                <a:spcPct val="30000"/>
              </a:spcBef>
            </a:pPr>
            <a:r>
              <a:rPr lang="en-US" sz="2600" dirty="0"/>
              <a:t>Exposure to molten metal </a:t>
            </a:r>
          </a:p>
          <a:p>
            <a:pPr lvl="1">
              <a:spcBef>
                <a:spcPct val="30000"/>
              </a:spcBef>
            </a:pPr>
            <a:r>
              <a:rPr lang="en-US" sz="2600" dirty="0"/>
              <a:t>Working on or around hot, wet, or slippery surfaces </a:t>
            </a:r>
          </a:p>
          <a:p>
            <a:pPr lvl="1">
              <a:spcBef>
                <a:spcPct val="30000"/>
              </a:spcBef>
            </a:pPr>
            <a:r>
              <a:rPr lang="en-US" sz="2600" dirty="0"/>
              <a:t>Working when electrical </a:t>
            </a:r>
            <a:br>
              <a:rPr lang="en-US" sz="2600" dirty="0"/>
            </a:br>
            <a:r>
              <a:rPr lang="en-US" sz="2600" dirty="0"/>
              <a:t>hazards are present</a:t>
            </a:r>
          </a:p>
        </p:txBody>
      </p:sp>
      <p:sp>
        <p:nvSpPr>
          <p:cNvPr id="5" name="TextBox 4"/>
          <p:cNvSpPr txBox="1"/>
          <p:nvPr/>
        </p:nvSpPr>
        <p:spPr>
          <a:xfrm>
            <a:off x="7199507" y="4800600"/>
            <a:ext cx="1428749" cy="215444"/>
          </a:xfrm>
          <a:prstGeom prst="rect">
            <a:avLst/>
          </a:prstGeom>
          <a:noFill/>
        </p:spPr>
        <p:txBody>
          <a:bodyPr wrap="square" rtlCol="0">
            <a:spAutoFit/>
          </a:bodyPr>
          <a:lstStyle/>
          <a:p>
            <a:pPr lvl="1" algn="ctr"/>
            <a:r>
              <a:rPr lang="en-US" sz="800" dirty="0"/>
              <a:t>Source: OSHA</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1449292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366" b="1489"/>
          <a:stretch/>
        </p:blipFill>
        <p:spPr>
          <a:xfrm>
            <a:off x="4953000" y="1580232"/>
            <a:ext cx="3305908" cy="2853141"/>
          </a:xfrm>
          <a:prstGeom prst="rect">
            <a:avLst/>
          </a:prstGeom>
          <a:ln>
            <a:solidFill>
              <a:schemeClr val="tx1"/>
            </a:solidFill>
          </a:ln>
        </p:spPr>
      </p:pic>
      <p:sp>
        <p:nvSpPr>
          <p:cNvPr id="7" name="TextBox 6"/>
          <p:cNvSpPr txBox="1"/>
          <p:nvPr/>
        </p:nvSpPr>
        <p:spPr>
          <a:xfrm>
            <a:off x="6859743" y="4445027"/>
            <a:ext cx="1428749" cy="215444"/>
          </a:xfrm>
          <a:prstGeom prst="rect">
            <a:avLst/>
          </a:prstGeom>
          <a:noFill/>
        </p:spPr>
        <p:txBody>
          <a:bodyPr wrap="square" rtlCol="0">
            <a:spAutoFit/>
          </a:bodyPr>
          <a:lstStyle/>
          <a:p>
            <a:pPr lvl="1" algn="r"/>
            <a:r>
              <a:rPr lang="en-US" sz="800" dirty="0"/>
              <a:t>Source: OSHA</a:t>
            </a:r>
          </a:p>
        </p:txBody>
      </p:sp>
      <p:sp>
        <p:nvSpPr>
          <p:cNvPr id="6" name="Title 5"/>
          <p:cNvSpPr>
            <a:spLocks noGrp="1"/>
          </p:cNvSpPr>
          <p:nvPr>
            <p:ph type="title"/>
          </p:nvPr>
        </p:nvSpPr>
        <p:spPr/>
        <p:txBody>
          <a:bodyPr/>
          <a:lstStyle/>
          <a:p>
            <a:r>
              <a:rPr lang="en-US" dirty="0"/>
              <a:t>Types</a:t>
            </a:r>
            <a:r>
              <a:rPr lang="en-US" baseline="0" dirty="0"/>
              <a:t> of PPE</a:t>
            </a:r>
            <a:endParaRPr lang="en-US" dirty="0"/>
          </a:p>
        </p:txBody>
      </p:sp>
      <p:sp>
        <p:nvSpPr>
          <p:cNvPr id="8" name="Content Placeholder 7"/>
          <p:cNvSpPr>
            <a:spLocks noGrp="1"/>
          </p:cNvSpPr>
          <p:nvPr>
            <p:ph idx="1"/>
          </p:nvPr>
        </p:nvSpPr>
        <p:spPr>
          <a:xfrm>
            <a:off x="685800" y="1447800"/>
            <a:ext cx="4114800" cy="4495801"/>
          </a:xfrm>
        </p:spPr>
        <p:txBody>
          <a:bodyPr/>
          <a:lstStyle/>
          <a:p>
            <a:pPr marL="514350" indent="-457200"/>
            <a:r>
              <a:rPr lang="en-US" sz="2800" dirty="0">
                <a:ea typeface="Tahoma" panose="020B0604030504040204" pitchFamily="34" charset="0"/>
              </a:rPr>
              <a:t>Conditions requiring foot protection</a:t>
            </a:r>
          </a:p>
          <a:p>
            <a:pPr lvl="1"/>
            <a:r>
              <a:rPr lang="en-US" sz="2400" dirty="0">
                <a:ea typeface="Tahoma" panose="020B0604030504040204" pitchFamily="34" charset="0"/>
              </a:rPr>
              <a:t>Impacts</a:t>
            </a:r>
          </a:p>
          <a:p>
            <a:pPr lvl="1"/>
            <a:r>
              <a:rPr lang="en-US" sz="2400" dirty="0">
                <a:ea typeface="Tahoma" panose="020B0604030504040204" pitchFamily="34" charset="0"/>
              </a:rPr>
              <a:t>Compressions</a:t>
            </a:r>
          </a:p>
          <a:p>
            <a:pPr lvl="1"/>
            <a:r>
              <a:rPr lang="en-US" sz="2400" dirty="0">
                <a:ea typeface="Tahoma" panose="020B0604030504040204" pitchFamily="34" charset="0"/>
              </a:rPr>
              <a:t>Cuts/punctures</a:t>
            </a:r>
          </a:p>
          <a:p>
            <a:pPr lvl="1"/>
            <a:r>
              <a:rPr lang="en-US" sz="2400" dirty="0">
                <a:ea typeface="Tahoma" panose="020B0604030504040204" pitchFamily="34" charset="0"/>
              </a:rPr>
              <a:t>Chemicals</a:t>
            </a:r>
          </a:p>
          <a:p>
            <a:pPr lvl="1"/>
            <a:r>
              <a:rPr lang="en-US" sz="2400" dirty="0">
                <a:ea typeface="Tahoma" panose="020B0604030504040204" pitchFamily="34" charset="0"/>
              </a:rPr>
              <a:t>Temperatures</a:t>
            </a:r>
          </a:p>
        </p:txBody>
      </p:sp>
    </p:spTree>
    <p:extLst>
      <p:ext uri="{BB962C8B-B14F-4D97-AF65-F5344CB8AC3E}">
        <p14:creationId xmlns:p14="http://schemas.microsoft.com/office/powerpoint/2010/main" val="1158040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1" y="1295400"/>
            <a:ext cx="7067202" cy="4039346"/>
          </a:xfrm>
        </p:spPr>
        <p:txBody>
          <a:bodyPr>
            <a:normAutofit/>
          </a:bodyPr>
          <a:lstStyle/>
          <a:p>
            <a:pPr>
              <a:lnSpc>
                <a:spcPct val="90000"/>
              </a:lnSpc>
            </a:pPr>
            <a:r>
              <a:rPr lang="en-US" sz="2800" dirty="0">
                <a:solidFill>
                  <a:srgbClr val="000000"/>
                </a:solidFill>
              </a:rPr>
              <a:t>Examples of foot and leg protection</a:t>
            </a:r>
          </a:p>
          <a:p>
            <a:pPr lvl="1">
              <a:lnSpc>
                <a:spcPct val="90000"/>
              </a:lnSpc>
            </a:pPr>
            <a:r>
              <a:rPr lang="en-US" sz="2400" dirty="0">
                <a:solidFill>
                  <a:srgbClr val="000000"/>
                </a:solidFill>
              </a:rPr>
              <a:t>Impact-resistant toe and/or instep</a:t>
            </a:r>
          </a:p>
          <a:p>
            <a:pPr lvl="2">
              <a:lnSpc>
                <a:spcPct val="90000"/>
              </a:lnSpc>
            </a:pPr>
            <a:r>
              <a:rPr lang="en-US" sz="2000" dirty="0">
                <a:solidFill>
                  <a:srgbClr val="000000"/>
                </a:solidFill>
              </a:rPr>
              <a:t>Steel</a:t>
            </a:r>
          </a:p>
          <a:p>
            <a:pPr lvl="2">
              <a:lnSpc>
                <a:spcPct val="90000"/>
              </a:lnSpc>
            </a:pPr>
            <a:r>
              <a:rPr lang="en-US" sz="2000" dirty="0">
                <a:solidFill>
                  <a:srgbClr val="000000"/>
                </a:solidFill>
              </a:rPr>
              <a:t>Composite</a:t>
            </a:r>
          </a:p>
          <a:p>
            <a:pPr lvl="1">
              <a:lnSpc>
                <a:spcPct val="90000"/>
              </a:lnSpc>
            </a:pPr>
            <a:r>
              <a:rPr lang="en-US" sz="2400" dirty="0">
                <a:solidFill>
                  <a:srgbClr val="000000"/>
                </a:solidFill>
              </a:rPr>
              <a:t>Heat-resistant soles</a:t>
            </a:r>
          </a:p>
          <a:p>
            <a:pPr lvl="1">
              <a:lnSpc>
                <a:spcPct val="90000"/>
              </a:lnSpc>
            </a:pPr>
            <a:r>
              <a:rPr lang="en-US" sz="2400" dirty="0">
                <a:solidFill>
                  <a:srgbClr val="000000"/>
                </a:solidFill>
              </a:rPr>
              <a:t>Metal shanks</a:t>
            </a:r>
          </a:p>
          <a:p>
            <a:pPr lvl="1">
              <a:lnSpc>
                <a:spcPct val="90000"/>
              </a:lnSpc>
            </a:pPr>
            <a:r>
              <a:rPr lang="en-US" sz="2400" dirty="0">
                <a:solidFill>
                  <a:srgbClr val="000000"/>
                </a:solidFill>
              </a:rPr>
              <a:t>Specialty footwear may be needed</a:t>
            </a:r>
          </a:p>
          <a:p>
            <a:pPr lvl="2">
              <a:lnSpc>
                <a:spcPct val="90000"/>
              </a:lnSpc>
            </a:pPr>
            <a:r>
              <a:rPr lang="en-US" sz="2000" dirty="0">
                <a:solidFill>
                  <a:srgbClr val="000000"/>
                </a:solidFill>
              </a:rPr>
              <a:t>Metatarsal guards</a:t>
            </a:r>
          </a:p>
          <a:p>
            <a:pPr lvl="2">
              <a:lnSpc>
                <a:spcPct val="90000"/>
              </a:lnSpc>
            </a:pPr>
            <a:r>
              <a:rPr lang="en-US" sz="2000" dirty="0">
                <a:solidFill>
                  <a:srgbClr val="000000"/>
                </a:solidFill>
              </a:rPr>
              <a:t>Liquid- or chemical-resistant</a:t>
            </a:r>
          </a:p>
          <a:p>
            <a:pPr lvl="2">
              <a:lnSpc>
                <a:spcPct val="90000"/>
              </a:lnSpc>
            </a:pPr>
            <a:r>
              <a:rPr lang="en-US" sz="2000" dirty="0">
                <a:solidFill>
                  <a:srgbClr val="000000"/>
                </a:solidFill>
              </a:rPr>
              <a:t>Conductive or nonconductive</a:t>
            </a:r>
            <a:endParaRPr lang="en-US" sz="2000" dirty="0">
              <a:solidFill>
                <a:srgbClr val="000000"/>
              </a:solidFill>
              <a:latin typeface="+mj-lt"/>
            </a:endParaRPr>
          </a:p>
          <a:p>
            <a:pPr marL="0" indent="0">
              <a:buNone/>
            </a:pPr>
            <a:endParaRPr lang="en-US" dirty="0"/>
          </a:p>
        </p:txBody>
      </p:sp>
      <p:sp>
        <p:nvSpPr>
          <p:cNvPr id="4" name="AutoShape 6" descr="data:image/jpeg;base64,/9j/4AAQSkZJRgABAQAAAQABAAD/2wCEAAkGBxMSEhUTExMVFhUXFxkaFxgYGBcXGhoWGxgXFhcWFRUYHSggGBonHRgVIjEhJSkrLi4uFx8zODMtNygtLisBCgoKDg0OGxAQGi0fHR8tLS0tLS0tLS0tKy0tLS0tLS0rKy0tLS0tLS0tLS0tLS0tLS0rLS0tNzcrLSs3Kys3Lf/AABEIAJUAyAMBIgACEQEDEQH/xAAcAAACAgMBAQAAAAAAAAAAAAAEBQMGAAIHAQj/xAA6EAABAwIEAwYEBQMEAwEAAAABAAIRAyEEEjFBBVFhBhMicYGhMpGx8EJiwdHhBxRSIzOy8XKSohX/xAAZAQADAQEBAAAAAAAAAAAAAAABAgMEAAX/xAAjEQACAgIDAAIDAQEAAAAAAAAAAQIRAyESMUFRcSIy8EKB/9oADAMBAAIRAxEAPwCzUJtdSPsJm3uoqbeXqtq9S90EbWGcLxeWsxovJAPkbfWFbe4OoXOqOOFOtRB1dVpz6uAXTw+HERZV3EyylbAmvkgDUXROFw5Fy4mVI6gJkWK8qVyDGU+eyDlfQtktQwh40kyQt2C0u9Vq6qBpcoIBKAknakWpz/kR7T+icUnkpB22cRTpc85/4lDoeP7HHP6nPArsA0FNvuXKu9mu1NfAvOQ52O1puJym4Ntcp6hWH+p2DfFKuLiHMf0IcXMPkQ4j0XN3V9k0XQuT9jtPD/6w4XKBVbWpuAgj4hPmDceibs/q1w0tINSq4nQCm9cArMFQTo7Tz6FDYd+V1/VNy+RT6QxH9RqTqQfh2szEO/3n93lIIAkQSd7BVrFYh9dxxFesazXNfTpMpAhrTAD3NLj4jBgGNyqb2fxOGzNc8WkTIzR6b+SteBx7q9d39sf9JjGtc+1PKIN2NN9Q8wOSzZefzr+9NGKUf+j/AIUKpbFSg+k1rW5S4zIi0mxnmiqhEWH30VeqYdlR7sT3j/A1zmta4m0tAD3GwNxbqtuCdoGVg5vdvY+fC0yZAs4g+cac0Mcvkq3QyxO6TYumnjr6ffNAYumqiMrNeRI5aeSlpPHdjmHR5TK34hT35IGgAXgE2Dgfv3WHPjp2XxztDD+6GYsc02+HrMkofFggyAbx817Qpue54JiDAvMawZR+I4a5jAZJBGp56SmjPktnNNMM7L8XDXZCfC+Aejvwu94KxVR1Q03C0DdeKkJyxrjQsoqWzqTnDYwEJiKskjZqkr1IBPTluk3F8YKdEk6m60416RzS1Qix1Z2IrgM/AQ71BBb7hd++NoPMT87rh3ZXCOjPHicbk+y7H2axWeg0bt8J9NPaFzlbsnKFKw6hV2Oq2qVYMQV7UpAhC4xzx8MQI80Uk2IbYmqXWbr96qbD0Mo6qOhAFviP1U9MHcrm9UA3AVb7bf7dOP8AM/8AEqyFVbtzU8NJu+ZzvQCP1SjR7OcdqsbDA3wgEwZu11jZ0/ei5hxLhVMk5Xd07/B92n/wfy810zj+BZXpuYXEWseR8lzfiDq+GPdvZ3jBoSDp57JXfhWVf6FFfh9ZmrCQdx4h8whc/MJtTx9HYVKRP+Jt/KCq1HEkjxNmxIuUVJiOEfGE8NrAGZsrtwriwY0im8eMAOsNLxBOhubjmueACdMvRMMLRcDLSnTvsm1R1gmkMMMjmue8087JJLi0uJa4RYfDpqpuNVsQKbXUqraGWlelTY0F1RxlrOYaGxJ6qm9neIVKT2uJBIIdld0Mq508V/cOL4DQGtYBJNhOpNyeqR4eTKRy0gDhfFK9b425Y189D9JTWrUzC9itsHhxMqXEUOatwVCqbQlxdAn/AKSLEt8R2mY++StVTDkWuTFrbJRxbh7xbKQYkW26fJQyQtUWjKtgPBwRmB1n91ZcM8VKTmH4meIdW/x+oVQwFbKS376pzhcbkqNcIgag6EGxn5rzY3HJTNd3EFxmHkQRrefVYmePoFsllztygg/ssW1yojVjjFEmGg/Efoq/2kd3lWnSbzv5KwNM1TyaB7qt4aX4tx1y2WnqJnl+Uyy8OoZW/omGC7UNwuLo0nmKdVpzE7OLgGGdhZwPmEPRcqj29Yc9J35THof5CSPZTJ+h3vvtb8jH7c0NXYXgS7Lta8/d1ybsb25qYdgbWDqtIDKCLvbYRB3Hmui8H7SYXEsD6VZhP+JIDgZghzdRvsq1RmQbSwtTYn1sjqdB/wCJ59LLc1tIj+OaGx3FaFITUrMYOZcG6ISm2dQaGxuVSO1+KDqsD8LQD7n9VLxz+oNGi1vdU31i9riwhpDSGwJk7Gbc4KqnDsfUxFPvKg/1CT3giIdPLYRCS1RWEaeyKrSnfrCXYzDt+EXBAOx1F5Vg7mOeiBOGHJLaKOLKvX7N0TcsGny/ZA1+CNAgNCufcyoKmGnbVIw8UjnGM4T+VLWYd7CcpIP4evMea6XiuHAyVXOKcIlpix1B5ELoyoEogfC+Nl1LuXZcubPIAnNGXU3FlbOHY9oaGtiyoZwJqklgy1mjx0zafzM5rbCcTcw5XAt5yFojIzzg0dPwvEcsRB3RdLHNBBd8o+UyueYfj4BA16qx8K42x/jqCRMecRI+RVFIXZdKOLDm9bX85SjtHiwQ1ty5uh/Lpln71UXFeKscM9EZcoNuYjRLmY3vG5iOebz5JJOykStcUokeIc0XhXSBbUIzF4eQeSW0JbZYM8P9I045VosOEqSBJJMhv/tOUn1geqxD0MzmFrQZ/lpueVl6khkm10Ukop9jjCGe8JOpInysl3Z2jL3mfxG/lZHYOrFJ7iJufqtOyw8HqfqVvydGXGvyHZZHRKe03DO+oxbM0y2etiPonGIaLJN2kc7uXFuoIdHODMKa0WklRUeF1NaRsYFjrIJH7JfVw2SsRFijcfV7wsrN10tbMIFz+cRceqlc1tVocInZWjLkrMc4uLHnZ/iVOiKneOc8w002uL3CQH2sYaJyTOo8lPg8TRaDiMU1kudFMub4qroNmzowdBvGqV8JaGOa9zcxa5roOhggkHzgKw1qZrVGVs9RlOkGt7whua0SBAy5zO1rqOaHv99FcU30RlmMrNL6L64axs/Dl7xxMBrA6IaBJnyUmCfiRVccQzL3uUNiLuaDyJuRJ9FFjadXGjw0XtY4ZA95LWsYTdxLiMxvJKip8KqWp0a1NwpnwN71jnHLafDo4i8HnCnFpPdfS8KtvvY3q5j8LbW31UrWmL+y1oVQ4AgyCJHkpaJ6J2U7ISFC6mZ0t+qP7sTMKN4QOaAnYa078kDVwIITkN+7LDSXNI6il8X7Nir4gSx4+Fwsq1ia9WkcmKoiqNnAGY8wurub0QGJwAdqAUyQjVdHOKbcBUgd4+nFoMW53TpnB8JY08YIEyDETa/rATh3ZXDvnNTseVrkzf3QFXsVTDpY5w6ahNdCVfhLUFJjb1w6ws0ddLof/wDQD4p0xYO2vebyiB2Y8Ul7rxy25Jlg+FMp/C2N+s9SuuzuJo+hLUtdgpPTmnVc5bRdQUsK92otttKMYX2CcqeiFrTlyssN3feqxbY/BPdbvGU2+cn9lirpEewrhtLPSI9vVTdnmeAWQvAanxtnQorghguadnFJPorj/Yb12Wt6pfimzYplqhxTlRei7VnMuN4d+EFQs8VMib7OnUdVpweuXNa4AiZkcnb+ivPFsG17SCJBSCtg+7BIiGwb8j4beyMJKyOSDr6NcLiDvunOEx9Z1N1BjG+KQXOMQy73AycoggnNrAKDw1BlWC2zjFtL8vmjXVv7cnN4HsJaQdZ3A5/ytDVmdNrYfULKLe4ql7swDnRJ7wwHd3TcbMpjwkneUmxNKtnJpUqbGGMrGS3LAg+L8U7zuiKWIfVd3lSd4B1uAJ6aCyLfioskhhUd+jzyuWgPguJqUyWVWw06XmDyVlY9V3EU84umfCsTmGQ6gb7hDJCtlcM/GOA77814WcllFvM6ohikkXsEbT5rIFxyE++6JrCLhDOYJDiYF99RIMeyJxqdjb75ryyk6nqPZahOkBsidTMR7ddB9Vp3UQdZ3U9Rukbz891pkIi42j72XNCrs8dTSjivE2UWyfS3t1RfEOIhuUXh0hxGx2BQWJxFHu5dBGrd4PPzRhH5J5J/Anq8YrOEhgYObrW8kPg6uJq+Jz8rNoFz/CZ4Lh7q3jqSGfhGmbqeiPq04tt96LpSoEIXtldrsg7nzWIzHUtQsUpR5bHT46PcBVLK7mzqndERXJGjgHDz0P6JBxtpp1WVORgp06rLWvH4T/8AJVo/lEm3xmPWu2UTqfi1sd5sp8M4loMBZiGiFD01C3EUQSCdEvxGED5ZYZmlsnaRY/OE6LCQhcTQlpEJZLdgKXhcRlOR4yuaYPMEJvSoMc7OSXOO5MpfxHC/3DnOpn/XpmHt/wAwNHD80RKT4fjDmHK+WkbFa4TsxThX0XQ0uSjdh+YuNEDguIgi5TzAszkRe/nfWFSyZBh6RdaPRbHBOaWvAm8WTF0AxlNPWJ3iM0n71U9RzQAad4ufruuYyQVQBNiCHWkHY8vdZVcRcShcTjgcQSHfED5GLD2RlMSIPL2WaWmbIu0ZSZIk7qOoOaIptMc1FXF7aIBBw+5t+qwt9L/JbObGq1rDTQgi/TWxCZHNmpqE+K0gz56beiFxNYtGkuIt7X5LapUDdRqb87ckr4nxIMBceVky2SnKgXE8QZRBD/icDA3kJV2ewRxFU1XSKbdG83eXL90IOH1MVVaS4gnbkzclXjCYYUqTWNFm+53JQb8BCN7Z7lUDm21RDXGVqKUg+ZSSKwFOKpysRlajqsSjUQdocD3lMjbbz2QXZzFZ2FjtRYp89oInY/VVHGzh63eD4Sb+aeGmRyK9lz4TXAljttPLZHubbkkVCsHgVGkTr/CcYavnFrIZI1sfFO1RghY6nZbPpwf2UhAA0S1ZSxFxThQeM7D3dRpkOFjPWNVW+IUqOJPd4kChX/C8fC885Giv2QxolPE+D06wh7RvB3C7oVqyjV+D4vDTnbnYNHNgz8kRwbjrwC1lnBxcW6WygTHPwhMH4bG4MHuHmo2Zg3jpB1QLu04Mtr4Jhd/kAWuE9QqKZF419Fjx3aMVWtzkEgZhrc5Yh2UWnRQYXij6sG4GgaBEQeW50SFnFcOZLWPEcyLATN4TlnEWsbIZDibnUmYEorJYvCvRtgcPkyBwAcSABqQBMgp7SDhZJeCYdzpqOm4EAnzvHqrLQYBrf9lCUrZpgqiRnS2hULoG10Y/SFGWSJ8tUydBoXyZWjmWJGgifXRS4iA7kgcS/bc/ROhW6BMVWbM6Aa9VVzVNd5ef9tpt1IRXaDElzhRZqdT0UtDDiWUmiwufLkqdIyu5DLgeGytzuF3ezdh9U3cbXUVEWgKX+3Btp96qN72a0qWiIO5LajeQpG0SvXW09U8loSJBUpwsW+YE7rFOitkVLlrZCcUwDajSNZR9AWuIK3ATImyj8NxD8NUNN/wzIJ5K4UcZo4aWBgbc0t4/wkVGk76gpNwniLqZ7up5XVE7VMg04u0X97w5ogXvJHLYLwCLJZhMR3ZGpYfby6J212fSCOdvqptOLLxkpI0pjkFrUZfTzWMxEbW5qepBbIMGxGlxcffmhsYFrUByQGK4Ux4u2ZTXMYWrZ8kOJ1lZPZWjEZbHW9r6phgeBU2AQNt/0Tx+FFjOv05rBTA+iDRyPKNGALIgEKI1ZClaSlqg2eOMLQmQVJlUNQRdMjgbENsTCQYrEw1zzr+FOcc+RHP6bqqdoKmaKY3t+/yCrjVbIZpeAHCWTmru30nkNE14WzV25+myhq0bNpgR+ydYPDaaRFkZvwGKPoZRZCMDABtyKhFh96aLdvNSZpNmh528I9x1QdUmeiaT4Y/Xa9kHWoSqKSom4vwHAsCBM6rFubdAsUyiQBJJI0FuhO2vVHNZ1giLcxz+iAbl1/n7ui34lrModmg2cRBjkT0VSCZ7VZaOqrXHeEl/ibYi/wD2rO7Fte7wsIbzMX9ApO5BjTrOiWQ1WUfg3F3U/BV29v4Vlw2Ji7DLTtP05Jdx7grXkubYqu0MbUoOAfMeyMZp9kpRcXo6TSrd50IHy9ESL6GwVPwPF2uuDB2vdOqGOJ1v1/dFwGjlvTGQJ/ReyT5KKnVB0UoF0KKWSNeSFgn3W9IiIy76/p5L23LVKceMbKlbotIWZzPNdR1k3d8r87qLEgROv/SmbEckBjsRlBnklGFVapdx2GnRVnDHvKrn7M08zc/om+OrBlIk73PlqUqwLctH8z7+putC0ZJO3Ydwtmd7nHyCesGURFwoOD4LKxoi9vnumzsP4v1WeUt2a4RpA7achShkAWUhphbSfIJGPZHSde/opHUwZhauqDVauJKF7DQPUb7LFtWZGhXqKO7K1356DyEcke1osBy13K9WK5mQTTap26LFiPg8TWswFKOJ8NY8GQPkvVijIdlHx9HuHeAnyTXhHFnkXWLFbE9GPItlnwlbNfQphTxJa6DdYsTz6GxsZ0XSAVIxYsUixrUfBWtIfVerEQonSbinLnCxYkXaC+mVrtG7whuziB6SFLSpDvKbdp/lerFZ9MzR8LZTZ8KkqWherFBGtnsZtVEXbLFiSQYmjRK8qmAFixKMQVnSFixYnQUf/9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TextBox 9"/>
          <p:cNvSpPr txBox="1"/>
          <p:nvPr/>
        </p:nvSpPr>
        <p:spPr>
          <a:xfrm>
            <a:off x="6884023" y="5137124"/>
            <a:ext cx="1614070" cy="215444"/>
          </a:xfrm>
          <a:prstGeom prst="rect">
            <a:avLst/>
          </a:prstGeom>
          <a:noFill/>
        </p:spPr>
        <p:txBody>
          <a:bodyPr wrap="square" rtlCol="0">
            <a:spAutoFit/>
          </a:bodyPr>
          <a:lstStyle/>
          <a:p>
            <a:pPr algn="r"/>
            <a:r>
              <a:rPr lang="en-US" sz="800" dirty="0"/>
              <a:t>Source of photos: OSHA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494" y="3721850"/>
            <a:ext cx="1820599" cy="136180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496" y="1936082"/>
            <a:ext cx="1722597" cy="1492917"/>
          </a:xfrm>
          <a:prstGeom prst="rect">
            <a:avLst/>
          </a:prstGeom>
          <a:ln>
            <a:solidFill>
              <a:schemeClr val="tx1"/>
            </a:solidFill>
          </a:ln>
        </p:spPr>
      </p:pic>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789777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77155"/>
            <a:ext cx="7315200" cy="4903689"/>
          </a:xfrm>
        </p:spPr>
        <p:txBody>
          <a:bodyPr>
            <a:normAutofit/>
          </a:bodyPr>
          <a:lstStyle/>
          <a:p>
            <a:r>
              <a:rPr lang="en-US" sz="2800" dirty="0"/>
              <a:t>Protective footwear must comply with any of the following consensus standards:</a:t>
            </a:r>
          </a:p>
          <a:p>
            <a:pPr lvl="1"/>
            <a:r>
              <a:rPr lang="en-US" sz="2400" dirty="0"/>
              <a:t>ANSI Z41.1 – 1991 - "American </a:t>
            </a:r>
            <a:br>
              <a:rPr lang="en-US" sz="2400" dirty="0"/>
            </a:br>
            <a:r>
              <a:rPr lang="en-US" sz="2400" dirty="0"/>
              <a:t>National Standard for Personal </a:t>
            </a:r>
            <a:br>
              <a:rPr lang="en-US" sz="2400" dirty="0"/>
            </a:br>
            <a:r>
              <a:rPr lang="en-US" sz="2400" dirty="0"/>
              <a:t>Protection -- Protective Footwear," </a:t>
            </a:r>
          </a:p>
          <a:p>
            <a:pPr lvl="1"/>
            <a:r>
              <a:rPr lang="en-US" sz="2400" dirty="0"/>
              <a:t>ASTM F-2412 – 2005 – “Standard </a:t>
            </a:r>
            <a:br>
              <a:rPr lang="en-US" sz="2400" dirty="0"/>
            </a:br>
            <a:r>
              <a:rPr lang="en-US" sz="2400" dirty="0"/>
              <a:t>Test Methods for Foot Protection” </a:t>
            </a:r>
          </a:p>
          <a:p>
            <a:pPr lvl="1"/>
            <a:r>
              <a:rPr lang="en-US" sz="2400" dirty="0"/>
              <a:t>ASTM F-2413 – 2005 – </a:t>
            </a:r>
            <a:br>
              <a:rPr lang="en-US" sz="2400" dirty="0"/>
            </a:br>
            <a:r>
              <a:rPr lang="en-US" sz="2400" dirty="0"/>
              <a:t>“Standard Specification for Performance Requirements for Protective Footwear” </a:t>
            </a:r>
          </a:p>
        </p:txBody>
      </p:sp>
      <p:pic>
        <p:nvPicPr>
          <p:cNvPr id="43010" name="Picture 2" descr="http://1h852z2fwxmt3h656s3fswmy.wpengine.netdna-cdn.com/wp-content/uploads/2012/12/foot-protec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133600"/>
            <a:ext cx="2038350" cy="2038350"/>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7199507" y="4171950"/>
            <a:ext cx="1428749" cy="215444"/>
          </a:xfrm>
          <a:prstGeom prst="rect">
            <a:avLst/>
          </a:prstGeom>
          <a:noFill/>
        </p:spPr>
        <p:txBody>
          <a:bodyPr wrap="square" rtlCol="0">
            <a:spAutoFit/>
          </a:bodyPr>
          <a:lstStyle/>
          <a:p>
            <a:pPr lvl="1" algn="r"/>
            <a:r>
              <a:rPr lang="en-US" sz="800" dirty="0"/>
              <a:t>Source: OSHA</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35400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93546" y="1346199"/>
            <a:ext cx="5507254" cy="3429001"/>
          </a:xfrm>
        </p:spPr>
        <p:txBody>
          <a:bodyPr>
            <a:normAutofit/>
          </a:bodyPr>
          <a:lstStyle/>
          <a:p>
            <a:pPr>
              <a:lnSpc>
                <a:spcPct val="90000"/>
              </a:lnSpc>
            </a:pPr>
            <a:r>
              <a:rPr lang="en-US" sz="2800" dirty="0">
                <a:solidFill>
                  <a:srgbClr val="000000"/>
                </a:solidFill>
              </a:rPr>
              <a:t>Protection from hazards</a:t>
            </a:r>
          </a:p>
          <a:p>
            <a:pPr lvl="1">
              <a:lnSpc>
                <a:spcPct val="90000"/>
              </a:lnSpc>
            </a:pPr>
            <a:r>
              <a:rPr lang="en-US" sz="2400" dirty="0">
                <a:solidFill>
                  <a:srgbClr val="000000"/>
                </a:solidFill>
              </a:rPr>
              <a:t>Shoes with metal toe-cap protects against knocks, falling objects</a:t>
            </a:r>
          </a:p>
          <a:p>
            <a:pPr lvl="1">
              <a:lnSpc>
                <a:spcPct val="90000"/>
              </a:lnSpc>
            </a:pPr>
            <a:r>
              <a:rPr lang="en-US" sz="2400" dirty="0">
                <a:solidFill>
                  <a:srgbClr val="000000"/>
                </a:solidFill>
                <a:ea typeface="Tahoma" panose="020B0604030504040204" pitchFamily="34" charset="0"/>
              </a:rPr>
              <a:t>Rubber shoes protect against chemical materials, as directed </a:t>
            </a:r>
            <a:br>
              <a:rPr lang="en-US" sz="2400" dirty="0">
                <a:solidFill>
                  <a:srgbClr val="000000"/>
                </a:solidFill>
                <a:ea typeface="Tahoma" panose="020B0604030504040204" pitchFamily="34" charset="0"/>
              </a:rPr>
            </a:br>
            <a:r>
              <a:rPr lang="en-US" sz="2400" dirty="0">
                <a:solidFill>
                  <a:srgbClr val="000000"/>
                </a:solidFill>
                <a:ea typeface="Tahoma" panose="020B0604030504040204" pitchFamily="34" charset="0"/>
              </a:rPr>
              <a:t>by the SDS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524000"/>
            <a:ext cx="1905000" cy="1536700"/>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233184"/>
            <a:ext cx="1905000" cy="2215116"/>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413" y="4013200"/>
            <a:ext cx="1905000" cy="1435100"/>
          </a:xfrm>
          <a:prstGeom prst="rect">
            <a:avLst/>
          </a:prstGeom>
          <a:ln>
            <a:solidFill>
              <a:schemeClr val="tx1"/>
            </a:solidFill>
          </a:ln>
        </p:spPr>
      </p:pic>
      <p:sp>
        <p:nvSpPr>
          <p:cNvPr id="8" name="TextBox 7"/>
          <p:cNvSpPr txBox="1"/>
          <p:nvPr/>
        </p:nvSpPr>
        <p:spPr>
          <a:xfrm>
            <a:off x="3962400" y="5867400"/>
            <a:ext cx="1428749" cy="215444"/>
          </a:xfrm>
          <a:prstGeom prst="rect">
            <a:avLst/>
          </a:prstGeom>
          <a:noFill/>
        </p:spPr>
        <p:txBody>
          <a:bodyPr wrap="square" rtlCol="0">
            <a:spAutoFit/>
          </a:bodyPr>
          <a:lstStyle/>
          <a:p>
            <a:pPr algn="ctr"/>
            <a:r>
              <a:rPr lang="en-US" sz="800" dirty="0"/>
              <a:t>Source of photos: OSHA</a:t>
            </a:r>
          </a:p>
        </p:txBody>
      </p:sp>
      <p:sp>
        <p:nvSpPr>
          <p:cNvPr id="4" name="Title 3"/>
          <p:cNvSpPr>
            <a:spLocks noGrp="1"/>
          </p:cNvSpPr>
          <p:nvPr>
            <p:ph type="title"/>
          </p:nvPr>
        </p:nvSpPr>
        <p:spPr/>
        <p:txBody>
          <a:bodyPr/>
          <a:lstStyle/>
          <a:p>
            <a:r>
              <a:rPr lang="en-US" dirty="0"/>
              <a:t>Types</a:t>
            </a:r>
            <a:r>
              <a:rPr lang="en-US" baseline="0" dirty="0"/>
              <a:t> of PPE</a:t>
            </a:r>
            <a:endParaRPr lang="en-US" dirty="0"/>
          </a:p>
        </p:txBody>
      </p:sp>
    </p:spTree>
    <p:extLst>
      <p:ext uri="{BB962C8B-B14F-4D97-AF65-F5344CB8AC3E}">
        <p14:creationId xmlns:p14="http://schemas.microsoft.com/office/powerpoint/2010/main" val="828843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p>
        </p:txBody>
      </p:sp>
      <p:sp>
        <p:nvSpPr>
          <p:cNvPr id="7" name="Content Placeholder 6"/>
          <p:cNvSpPr>
            <a:spLocks noGrp="1"/>
          </p:cNvSpPr>
          <p:nvPr>
            <p:ph idx="1"/>
          </p:nvPr>
        </p:nvSpPr>
        <p:spPr>
          <a:xfrm>
            <a:off x="762000" y="1473841"/>
            <a:ext cx="4371973" cy="1905000"/>
          </a:xfrm>
        </p:spPr>
        <p:txBody>
          <a:bodyPr/>
          <a:lstStyle/>
          <a:p>
            <a:pPr marL="0" indent="0">
              <a:buNone/>
            </a:pPr>
            <a:r>
              <a:rPr lang="en-US" dirty="0"/>
              <a:t>Body protection – protective clothing: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082" y="3429000"/>
            <a:ext cx="2540000" cy="1905000"/>
          </a:xfrm>
          <a:prstGeom prst="rect">
            <a:avLst/>
          </a:prstGeom>
          <a:ln>
            <a:solidFill>
              <a:schemeClr val="tx1"/>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0580"/>
          <a:stretch/>
        </p:blipFill>
        <p:spPr>
          <a:xfrm>
            <a:off x="5780281" y="1473841"/>
            <a:ext cx="2209801" cy="1534045"/>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458308"/>
            <a:ext cx="2041071" cy="1905000"/>
          </a:xfrm>
          <a:prstGeom prst="rect">
            <a:avLst/>
          </a:prstGeom>
          <a:ln>
            <a:solidFill>
              <a:schemeClr val="tx1"/>
            </a:solidFill>
          </a:ln>
        </p:spPr>
      </p:pic>
      <p:sp>
        <p:nvSpPr>
          <p:cNvPr id="10" name="TextBox 9"/>
          <p:cNvSpPr txBox="1"/>
          <p:nvPr/>
        </p:nvSpPr>
        <p:spPr>
          <a:xfrm>
            <a:off x="3857624" y="5791200"/>
            <a:ext cx="1428749" cy="215444"/>
          </a:xfrm>
          <a:prstGeom prst="rect">
            <a:avLst/>
          </a:prstGeom>
          <a:noFill/>
        </p:spPr>
        <p:txBody>
          <a:bodyPr wrap="square" rtlCol="0">
            <a:spAutoFit/>
          </a:bodyPr>
          <a:lstStyle/>
          <a:p>
            <a:pPr algn="ctr"/>
            <a:r>
              <a:rPr lang="en-US" sz="800" dirty="0"/>
              <a:t>Source of photos: OSHA</a:t>
            </a:r>
          </a:p>
        </p:txBody>
      </p:sp>
    </p:spTree>
    <p:extLst>
      <p:ext uri="{BB962C8B-B14F-4D97-AF65-F5344CB8AC3E}">
        <p14:creationId xmlns:p14="http://schemas.microsoft.com/office/powerpoint/2010/main" val="3729591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818978" y="1082034"/>
            <a:ext cx="5546313" cy="4785365"/>
          </a:xfrm>
          <a:noFill/>
        </p:spPr>
        <p:txBody>
          <a:bodyPr vert="horz" lIns="69056" tIns="34529" rIns="69056" bIns="34529" rtlCol="0">
            <a:normAutofit/>
          </a:bodyPr>
          <a:lstStyle/>
          <a:p>
            <a:pPr>
              <a:lnSpc>
                <a:spcPct val="90000"/>
              </a:lnSpc>
            </a:pPr>
            <a:r>
              <a:rPr lang="en-US" sz="2800" dirty="0"/>
              <a:t>Provide protective clothing for those parts of the body exposed to possible injuries</a:t>
            </a:r>
          </a:p>
          <a:p>
            <a:pPr>
              <a:lnSpc>
                <a:spcPct val="90000"/>
              </a:lnSpc>
            </a:pPr>
            <a:r>
              <a:rPr lang="en-US" sz="2800" dirty="0"/>
              <a:t>Types of body protection</a:t>
            </a:r>
          </a:p>
          <a:p>
            <a:pPr lvl="1">
              <a:lnSpc>
                <a:spcPct val="90000"/>
              </a:lnSpc>
            </a:pPr>
            <a:r>
              <a:rPr lang="en-US" sz="2400" dirty="0"/>
              <a:t>Laboratory coats</a:t>
            </a:r>
          </a:p>
          <a:p>
            <a:pPr lvl="1">
              <a:lnSpc>
                <a:spcPct val="90000"/>
              </a:lnSpc>
            </a:pPr>
            <a:r>
              <a:rPr lang="en-US" sz="2400" dirty="0"/>
              <a:t>Coveralls</a:t>
            </a:r>
          </a:p>
          <a:p>
            <a:pPr lvl="1">
              <a:lnSpc>
                <a:spcPct val="90000"/>
              </a:lnSpc>
            </a:pPr>
            <a:r>
              <a:rPr lang="en-US" sz="2400" dirty="0"/>
              <a:t>Vests</a:t>
            </a:r>
          </a:p>
          <a:p>
            <a:pPr lvl="1">
              <a:lnSpc>
                <a:spcPct val="90000"/>
              </a:lnSpc>
            </a:pPr>
            <a:r>
              <a:rPr lang="en-US" sz="2400" dirty="0"/>
              <a:t>Jackets</a:t>
            </a:r>
          </a:p>
          <a:p>
            <a:pPr lvl="1">
              <a:lnSpc>
                <a:spcPct val="90000"/>
              </a:lnSpc>
            </a:pPr>
            <a:r>
              <a:rPr lang="en-US" sz="2400" dirty="0"/>
              <a:t>Aprons</a:t>
            </a:r>
          </a:p>
          <a:p>
            <a:pPr lvl="1">
              <a:lnSpc>
                <a:spcPct val="90000"/>
              </a:lnSpc>
            </a:pPr>
            <a:r>
              <a:rPr lang="en-US" sz="2400" dirty="0"/>
              <a:t>Surgical gowns</a:t>
            </a:r>
          </a:p>
          <a:p>
            <a:pPr lvl="1">
              <a:lnSpc>
                <a:spcPct val="90000"/>
              </a:lnSpc>
            </a:pPr>
            <a:r>
              <a:rPr lang="en-US" sz="2400" dirty="0"/>
              <a:t>Full-body suits</a:t>
            </a:r>
            <a:endParaRPr lang="en-US" sz="2400" b="1" dirty="0"/>
          </a:p>
        </p:txBody>
      </p:sp>
      <p:pic>
        <p:nvPicPr>
          <p:cNvPr id="5734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19200"/>
            <a:ext cx="1888770" cy="1548493"/>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996007" y="5029444"/>
            <a:ext cx="1436213" cy="215444"/>
          </a:xfrm>
          <a:prstGeom prst="rect">
            <a:avLst/>
          </a:prstGeom>
        </p:spPr>
        <p:txBody>
          <a:bodyPr wrap="square">
            <a:spAutoFit/>
          </a:bodyPr>
          <a:lstStyle/>
          <a:p>
            <a:pPr algn="r"/>
            <a:r>
              <a:rPr lang="en-US" sz="800" dirty="0"/>
              <a:t>Source of photos: OSHA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741" y="3095415"/>
            <a:ext cx="1934029" cy="1934029"/>
          </a:xfrm>
          <a:prstGeom prst="rect">
            <a:avLst/>
          </a:prstGeom>
          <a:ln>
            <a:solidFill>
              <a:schemeClr val="tx1"/>
            </a:solidFill>
          </a:ln>
        </p:spPr>
      </p:pic>
      <p:sp>
        <p:nvSpPr>
          <p:cNvPr id="3" name="Title 2"/>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504303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818978" y="1082034"/>
            <a:ext cx="5546313" cy="5013966"/>
          </a:xfrm>
          <a:noFill/>
        </p:spPr>
        <p:txBody>
          <a:bodyPr vert="horz" lIns="69056" tIns="34529" rIns="69056" bIns="34529" rtlCol="0">
            <a:normAutofit/>
          </a:bodyPr>
          <a:lstStyle/>
          <a:p>
            <a:pPr marL="514350" indent="-457200">
              <a:lnSpc>
                <a:spcPct val="90000"/>
              </a:lnSpc>
            </a:pPr>
            <a:r>
              <a:rPr lang="en-US" sz="2800" dirty="0"/>
              <a:t>Selection of body protection – </a:t>
            </a:r>
            <a:r>
              <a:rPr lang="en-US" sz="2600" dirty="0"/>
              <a:t>variety of materials effective against particular hazards</a:t>
            </a:r>
          </a:p>
          <a:p>
            <a:pPr marL="914400" lvl="1" indent="-457200">
              <a:lnSpc>
                <a:spcPct val="90000"/>
              </a:lnSpc>
            </a:pPr>
            <a:r>
              <a:rPr lang="en-US" sz="2400" dirty="0"/>
              <a:t>Paper-like fiber: dust and splashes</a:t>
            </a:r>
          </a:p>
          <a:p>
            <a:pPr marL="914400" lvl="1" indent="-457200">
              <a:lnSpc>
                <a:spcPct val="90000"/>
              </a:lnSpc>
            </a:pPr>
            <a:r>
              <a:rPr lang="en-US" sz="2400" dirty="0"/>
              <a:t>Treated wool and cotton: fire-resistant, also dust, abrasions, rough/irritating surfaces</a:t>
            </a:r>
          </a:p>
          <a:p>
            <a:pPr marL="914400" lvl="1" indent="-457200">
              <a:lnSpc>
                <a:spcPct val="90000"/>
              </a:lnSpc>
            </a:pPr>
            <a:r>
              <a:rPr lang="en-US" sz="2400" dirty="0"/>
              <a:t>Duck: cuts, bruises</a:t>
            </a:r>
          </a:p>
          <a:p>
            <a:pPr marL="914400" lvl="1" indent="-457200">
              <a:lnSpc>
                <a:spcPct val="90000"/>
              </a:lnSpc>
            </a:pPr>
            <a:r>
              <a:rPr lang="en-US" sz="2400" dirty="0"/>
              <a:t>Leather: dry heat, flames</a:t>
            </a:r>
          </a:p>
          <a:p>
            <a:pPr marL="914400" lvl="1" indent="-457200">
              <a:lnSpc>
                <a:spcPct val="90000"/>
              </a:lnSpc>
            </a:pPr>
            <a:r>
              <a:rPr lang="en-US" sz="2400" dirty="0"/>
              <a:t>Rubber, rubberized fabrics, neoprene, and plastics: certain chemicals and physical hazards</a:t>
            </a:r>
          </a:p>
        </p:txBody>
      </p:sp>
      <p:sp>
        <p:nvSpPr>
          <p:cNvPr id="2" name="Rectangle 1"/>
          <p:cNvSpPr/>
          <p:nvPr/>
        </p:nvSpPr>
        <p:spPr>
          <a:xfrm>
            <a:off x="7052060" y="5481405"/>
            <a:ext cx="1436213" cy="215444"/>
          </a:xfrm>
          <a:prstGeom prst="rect">
            <a:avLst/>
          </a:prstGeom>
        </p:spPr>
        <p:txBody>
          <a:bodyPr wrap="square">
            <a:spAutoFit/>
          </a:bodyPr>
          <a:lstStyle/>
          <a:p>
            <a:pPr algn="r"/>
            <a:r>
              <a:rPr lang="en-US" sz="800" dirty="0"/>
              <a:t>Source of photos: OSHA</a:t>
            </a:r>
          </a:p>
        </p:txBody>
      </p:sp>
      <p:graphicFrame>
        <p:nvGraphicFramePr>
          <p:cNvPr id="10" name="Object 5"/>
          <p:cNvGraphicFramePr>
            <a:graphicFrameLocks noChangeAspect="1"/>
          </p:cNvGraphicFramePr>
          <p:nvPr>
            <p:extLst>
              <p:ext uri="{D42A27DB-BD31-4B8C-83A1-F6EECF244321}">
                <p14:modId xmlns:p14="http://schemas.microsoft.com/office/powerpoint/2010/main" val="1690797077"/>
              </p:ext>
            </p:extLst>
          </p:nvPr>
        </p:nvGraphicFramePr>
        <p:xfrm>
          <a:off x="7339491" y="2819400"/>
          <a:ext cx="1148782" cy="2662005"/>
        </p:xfrm>
        <a:graphic>
          <a:graphicData uri="http://schemas.openxmlformats.org/presentationml/2006/ole">
            <mc:AlternateContent xmlns:mc="http://schemas.openxmlformats.org/markup-compatibility/2006">
              <mc:Choice xmlns:v="urn:schemas-microsoft-com:vml" Requires="v">
                <p:oleObj name="Bitmap Image" r:id="rId3" imgW="1333333" imgH="3095238" progId="Paint.Picture">
                  <p:embed/>
                </p:oleObj>
              </mc:Choice>
              <mc:Fallback>
                <p:oleObj name="Bitmap Image" r:id="rId3" imgW="1333333" imgH="3095238" progId="Paint.Picture">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491" y="2819400"/>
                        <a:ext cx="1148782" cy="2662005"/>
                      </a:xfrm>
                      <a:prstGeom prst="rect">
                        <a:avLst/>
                      </a:prstGeom>
                      <a:noFill/>
                      <a:ln>
                        <a:solidFill>
                          <a:schemeClr val="tx1"/>
                        </a:solidFill>
                      </a:ln>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2587926916"/>
              </p:ext>
            </p:extLst>
          </p:nvPr>
        </p:nvGraphicFramePr>
        <p:xfrm>
          <a:off x="6456043" y="1052727"/>
          <a:ext cx="1073205" cy="2494154"/>
        </p:xfrm>
        <a:graphic>
          <a:graphicData uri="http://schemas.openxmlformats.org/presentationml/2006/ole">
            <mc:AlternateContent xmlns:mc="http://schemas.openxmlformats.org/markup-compatibility/2006">
              <mc:Choice xmlns:v="urn:schemas-microsoft-com:vml" Requires="v">
                <p:oleObj name="Bitmap Image" r:id="rId5" imgW="819048" imgH="1905266" progId="Paint.Picture">
                  <p:embed/>
                </p:oleObj>
              </mc:Choice>
              <mc:Fallback>
                <p:oleObj name="Bitmap Image" r:id="rId5" imgW="819048" imgH="1905266" progId="Paint.Picture">
                  <p:embed/>
                  <p:pic>
                    <p:nvPicPr>
                      <p:cNvPr id="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6043" y="1052727"/>
                        <a:ext cx="1073205" cy="2494154"/>
                      </a:xfrm>
                      <a:prstGeom prst="rect">
                        <a:avLst/>
                      </a:prstGeom>
                      <a:noFill/>
                      <a:ln>
                        <a:solidFill>
                          <a:schemeClr val="tx1"/>
                        </a:solidFill>
                      </a:ln>
                    </p:spPr>
                  </p:pic>
                </p:oleObj>
              </mc:Fallback>
            </mc:AlternateContent>
          </a:graphicData>
        </a:graphic>
      </p:graphicFrame>
      <p:sp>
        <p:nvSpPr>
          <p:cNvPr id="3" name="Title 2"/>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290569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685799" y="1219889"/>
            <a:ext cx="7772401" cy="4723711"/>
          </a:xfrm>
          <a:noFill/>
        </p:spPr>
        <p:txBody>
          <a:bodyPr vert="horz" lIns="69056" tIns="34529" rIns="69056" bIns="34529" rtlCol="0">
            <a:normAutofit/>
          </a:bodyPr>
          <a:lstStyle/>
          <a:p>
            <a:pPr>
              <a:lnSpc>
                <a:spcPct val="90000"/>
              </a:lnSpc>
            </a:pPr>
            <a:r>
              <a:rPr lang="en-US" sz="2800" dirty="0"/>
              <a:t>Protective clothing is required for HAZWOPER activities</a:t>
            </a:r>
          </a:p>
          <a:p>
            <a:pPr>
              <a:lnSpc>
                <a:spcPct val="90000"/>
              </a:lnSpc>
            </a:pPr>
            <a:r>
              <a:rPr lang="en-US" sz="2800" dirty="0"/>
              <a:t>EPA’s levels of PPE</a:t>
            </a:r>
          </a:p>
          <a:p>
            <a:pPr lvl="1">
              <a:lnSpc>
                <a:spcPct val="90000"/>
              </a:lnSpc>
            </a:pPr>
            <a:r>
              <a:rPr lang="en-US" sz="2400" b="1" dirty="0"/>
              <a:t>Level A</a:t>
            </a:r>
          </a:p>
          <a:p>
            <a:pPr lvl="2">
              <a:lnSpc>
                <a:spcPct val="90000"/>
              </a:lnSpc>
            </a:pPr>
            <a:r>
              <a:rPr lang="en-US" sz="2000" dirty="0"/>
              <a:t>Provides highest level of protection</a:t>
            </a:r>
          </a:p>
          <a:p>
            <a:pPr lvl="2">
              <a:lnSpc>
                <a:spcPct val="90000"/>
              </a:lnSpc>
            </a:pPr>
            <a:r>
              <a:rPr lang="en-US" sz="2000" dirty="0"/>
              <a:t>Required when greatest potential for exposure exists and greatest level of skin, respiratory, and eye protection is required</a:t>
            </a:r>
          </a:p>
          <a:p>
            <a:pPr lvl="2">
              <a:lnSpc>
                <a:spcPct val="90000"/>
              </a:lnSpc>
            </a:pPr>
            <a:r>
              <a:rPr lang="en-US" sz="2000" dirty="0"/>
              <a:t>Examples</a:t>
            </a:r>
          </a:p>
          <a:p>
            <a:pPr lvl="3">
              <a:lnSpc>
                <a:spcPct val="90000"/>
              </a:lnSpc>
            </a:pPr>
            <a:r>
              <a:rPr lang="en-US" sz="1600" dirty="0"/>
              <a:t>Positive pressure, full facepiece SCBA, or positive-pressure supplied air respirator with escape SCBA</a:t>
            </a:r>
          </a:p>
          <a:p>
            <a:pPr lvl="3">
              <a:lnSpc>
                <a:spcPct val="90000"/>
              </a:lnSpc>
            </a:pPr>
            <a:r>
              <a:rPr lang="en-US" sz="1600" dirty="0"/>
              <a:t>Totally encapsulated chemical- and vapor-protective suit</a:t>
            </a:r>
          </a:p>
          <a:p>
            <a:pPr lvl="3">
              <a:lnSpc>
                <a:spcPct val="90000"/>
              </a:lnSpc>
            </a:pPr>
            <a:r>
              <a:rPr lang="en-US" sz="1600" dirty="0"/>
              <a:t>Inner and outer chemical-resistant gloves</a:t>
            </a:r>
          </a:p>
          <a:p>
            <a:pPr lvl="3">
              <a:lnSpc>
                <a:spcPct val="90000"/>
              </a:lnSpc>
            </a:pPr>
            <a:r>
              <a:rPr lang="en-US" sz="1600" dirty="0"/>
              <a:t>Disposable protective suit, gloves, and boots </a:t>
            </a:r>
          </a:p>
        </p:txBody>
      </p:sp>
      <p:sp>
        <p:nvSpPr>
          <p:cNvPr id="2" name="Title 1"/>
          <p:cNvSpPr>
            <a:spLocks noGrp="1"/>
          </p:cNvSpPr>
          <p:nvPr>
            <p:ph type="title"/>
          </p:nvPr>
        </p:nvSpPr>
        <p:spPr/>
        <p:txBody>
          <a:bodyPr/>
          <a:lstStyle/>
          <a:p>
            <a:r>
              <a:rPr lang="en-US" dirty="0"/>
              <a:t>Types</a:t>
            </a:r>
            <a:r>
              <a:rPr lang="en-US" baseline="0" dirty="0"/>
              <a:t> of PPE</a:t>
            </a:r>
            <a:endParaRPr lang="en-US" dirty="0"/>
          </a:p>
        </p:txBody>
      </p:sp>
    </p:spTree>
    <p:extLst>
      <p:ext uri="{BB962C8B-B14F-4D97-AF65-F5344CB8AC3E}">
        <p14:creationId xmlns:p14="http://schemas.microsoft.com/office/powerpoint/2010/main" val="226131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29" y="228600"/>
            <a:ext cx="8032141" cy="620028"/>
          </a:xfrm>
        </p:spPr>
        <p:txBody>
          <a:bodyPr>
            <a:normAutofit fontScale="90000"/>
          </a:bodyPr>
          <a:lstStyle/>
          <a:p>
            <a:r>
              <a:rPr lang="en-US" b="1" dirty="0"/>
              <a:t>Hierarchy of Controls </a:t>
            </a:r>
          </a:p>
        </p:txBody>
      </p:sp>
      <p:pic>
        <p:nvPicPr>
          <p:cNvPr id="2050" name="Picture 2" descr="safety haz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00079"/>
            <a:ext cx="6856044" cy="44578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7"/>
          <p:cNvSpPr txBox="1"/>
          <p:nvPr/>
        </p:nvSpPr>
        <p:spPr>
          <a:xfrm>
            <a:off x="6398844" y="5657920"/>
            <a:ext cx="19050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Source: OSHA</a:t>
            </a:r>
          </a:p>
        </p:txBody>
      </p:sp>
    </p:spTree>
    <p:extLst>
      <p:ext uri="{BB962C8B-B14F-4D97-AF65-F5344CB8AC3E}">
        <p14:creationId xmlns:p14="http://schemas.microsoft.com/office/powerpoint/2010/main" val="970602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a:t>Level B</a:t>
            </a:r>
          </a:p>
          <a:p>
            <a:pPr lvl="2">
              <a:lnSpc>
                <a:spcPct val="90000"/>
              </a:lnSpc>
            </a:pPr>
            <a:r>
              <a:rPr lang="en-US" sz="2000" dirty="0"/>
              <a:t>Required for highest level of respiratory protection and lesser level of skin protection</a:t>
            </a:r>
          </a:p>
          <a:p>
            <a:pPr lvl="2">
              <a:lnSpc>
                <a:spcPct val="90000"/>
              </a:lnSpc>
            </a:pPr>
            <a:r>
              <a:rPr lang="en-US" sz="2000" dirty="0"/>
              <a:t>Examples</a:t>
            </a:r>
          </a:p>
          <a:p>
            <a:pPr lvl="3">
              <a:lnSpc>
                <a:spcPct val="90000"/>
              </a:lnSpc>
            </a:pPr>
            <a:r>
              <a:rPr lang="en-US" sz="1600" dirty="0"/>
              <a:t>Positive pressure, full </a:t>
            </a:r>
            <a:r>
              <a:rPr lang="en-US" sz="1600" dirty="0" err="1"/>
              <a:t>facepiece</a:t>
            </a:r>
            <a:r>
              <a:rPr lang="en-US" sz="1600" dirty="0"/>
              <a:t> SCBA, or positive pressure supplied air respirator with escape SCBA</a:t>
            </a:r>
          </a:p>
          <a:p>
            <a:pPr lvl="3">
              <a:lnSpc>
                <a:spcPct val="90000"/>
              </a:lnSpc>
            </a:pPr>
            <a:r>
              <a:rPr lang="en-US" sz="1600" dirty="0"/>
              <a:t>Inner and outer chemical-resistant gloves</a:t>
            </a:r>
          </a:p>
          <a:p>
            <a:pPr lvl="3">
              <a:lnSpc>
                <a:spcPct val="90000"/>
              </a:lnSpc>
            </a:pPr>
            <a:r>
              <a:rPr lang="en-US" sz="1600" dirty="0"/>
              <a:t>Face shield</a:t>
            </a:r>
          </a:p>
          <a:p>
            <a:pPr lvl="3">
              <a:lnSpc>
                <a:spcPct val="90000"/>
              </a:lnSpc>
            </a:pPr>
            <a:r>
              <a:rPr lang="en-US" sz="1600" dirty="0"/>
              <a:t>Hooded chemical-resistant clothing</a:t>
            </a:r>
          </a:p>
          <a:p>
            <a:pPr lvl="3">
              <a:lnSpc>
                <a:spcPct val="90000"/>
              </a:lnSpc>
            </a:pPr>
            <a:r>
              <a:rPr lang="en-US" sz="1600" dirty="0"/>
              <a:t>Coveralls</a:t>
            </a:r>
          </a:p>
          <a:p>
            <a:pPr lvl="3">
              <a:lnSpc>
                <a:spcPct val="90000"/>
              </a:lnSpc>
            </a:pPr>
            <a:r>
              <a:rPr lang="en-US" sz="1600" dirty="0"/>
              <a:t>Outer chemical-resistant boots</a:t>
            </a:r>
          </a:p>
        </p:txBody>
      </p:sp>
      <p:sp>
        <p:nvSpPr>
          <p:cNvPr id="2" name="Title 1"/>
          <p:cNvSpPr>
            <a:spLocks noGrp="1"/>
          </p:cNvSpPr>
          <p:nvPr>
            <p:ph type="title"/>
          </p:nvPr>
        </p:nvSpPr>
        <p:spPr/>
        <p:txBody>
          <a:bodyPr/>
          <a:lstStyle/>
          <a:p>
            <a:r>
              <a:rPr lang="en-US" dirty="0"/>
              <a:t>Types</a:t>
            </a:r>
            <a:r>
              <a:rPr lang="en-US" baseline="0" dirty="0"/>
              <a:t> of PPE</a:t>
            </a:r>
            <a:endParaRPr lang="en-US" dirty="0"/>
          </a:p>
        </p:txBody>
      </p:sp>
    </p:spTree>
    <p:extLst>
      <p:ext uri="{BB962C8B-B14F-4D97-AF65-F5344CB8AC3E}">
        <p14:creationId xmlns:p14="http://schemas.microsoft.com/office/powerpoint/2010/main" val="1644928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a:t>Level C</a:t>
            </a:r>
          </a:p>
          <a:p>
            <a:pPr lvl="2">
              <a:lnSpc>
                <a:spcPct val="90000"/>
              </a:lnSpc>
            </a:pPr>
            <a:r>
              <a:rPr lang="en-US" sz="2000" dirty="0"/>
              <a:t>Required when concentration and type of airborne substances are known and criteria for using APR is met</a:t>
            </a:r>
          </a:p>
          <a:p>
            <a:pPr lvl="2">
              <a:lnSpc>
                <a:spcPct val="90000"/>
              </a:lnSpc>
            </a:pPr>
            <a:r>
              <a:rPr lang="en-US" sz="2000" dirty="0"/>
              <a:t>Examples</a:t>
            </a:r>
          </a:p>
          <a:p>
            <a:pPr lvl="3">
              <a:lnSpc>
                <a:spcPct val="90000"/>
              </a:lnSpc>
            </a:pPr>
            <a:r>
              <a:rPr lang="en-US" sz="1600" dirty="0"/>
              <a:t>Full-face air-purifying respirators</a:t>
            </a:r>
          </a:p>
          <a:p>
            <a:pPr lvl="3">
              <a:lnSpc>
                <a:spcPct val="90000"/>
              </a:lnSpc>
            </a:pPr>
            <a:r>
              <a:rPr lang="en-US" sz="1600" dirty="0"/>
              <a:t>Inner and outer chemical-resistant gloves</a:t>
            </a:r>
          </a:p>
          <a:p>
            <a:pPr lvl="3">
              <a:lnSpc>
                <a:spcPct val="90000"/>
              </a:lnSpc>
            </a:pPr>
            <a:r>
              <a:rPr lang="en-US" sz="1600" dirty="0"/>
              <a:t>Hard hat</a:t>
            </a:r>
          </a:p>
          <a:p>
            <a:pPr lvl="3">
              <a:lnSpc>
                <a:spcPct val="90000"/>
              </a:lnSpc>
            </a:pPr>
            <a:r>
              <a:rPr lang="en-US" sz="1600" dirty="0"/>
              <a:t>Escape mask</a:t>
            </a:r>
          </a:p>
          <a:p>
            <a:pPr lvl="3">
              <a:lnSpc>
                <a:spcPct val="90000"/>
              </a:lnSpc>
            </a:pPr>
            <a:r>
              <a:rPr lang="en-US" sz="1600" dirty="0"/>
              <a:t>Disposable chemical-resistant outer boots</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3449456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ChangeArrowheads="1"/>
          </p:cNvSpPr>
          <p:nvPr/>
        </p:nvSpPr>
        <p:spPr bwMode="auto">
          <a:xfrm>
            <a:off x="1143001" y="205380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8" name="Rectangle 8"/>
          <p:cNvSpPr>
            <a:spLocks noChangeArrowheads="1"/>
          </p:cNvSpPr>
          <p:nvPr/>
        </p:nvSpPr>
        <p:spPr bwMode="auto">
          <a:xfrm>
            <a:off x="1143001" y="266459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399" name="Rectangle 10"/>
          <p:cNvSpPr>
            <a:spLocks noChangeArrowheads="1"/>
          </p:cNvSpPr>
          <p:nvPr/>
        </p:nvSpPr>
        <p:spPr bwMode="auto">
          <a:xfrm>
            <a:off x="1143001" y="289676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59400" name="Rectangle 12"/>
          <p:cNvSpPr>
            <a:spLocks noChangeArrowheads="1"/>
          </p:cNvSpPr>
          <p:nvPr/>
        </p:nvSpPr>
        <p:spPr bwMode="auto">
          <a:xfrm>
            <a:off x="1143001" y="215024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defRPr>
            </a:lvl1pPr>
            <a:lvl2pPr marL="742950" indent="-285750">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defRPr>
            </a:lvl4pPr>
            <a:lvl5pPr marL="2057400" indent="-228600">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defRPr>
            </a:lvl9pPr>
          </a:lstStyle>
          <a:p>
            <a:pPr>
              <a:spcBef>
                <a:spcPct val="0"/>
              </a:spcBef>
              <a:buClrTx/>
              <a:buFontTx/>
              <a:buNone/>
            </a:pPr>
            <a:endParaRPr lang="es-PR" sz="1350">
              <a:latin typeface="Arial" panose="020B0604020202020204" pitchFamily="34" charset="0"/>
            </a:endParaRPr>
          </a:p>
        </p:txBody>
      </p:sp>
      <p:sp>
        <p:nvSpPr>
          <p:cNvPr id="14" name="Rectangle 3"/>
          <p:cNvSpPr>
            <a:spLocks noGrp="1" noChangeArrowheads="1"/>
          </p:cNvSpPr>
          <p:nvPr>
            <p:ph idx="1"/>
          </p:nvPr>
        </p:nvSpPr>
        <p:spPr>
          <a:xfrm>
            <a:off x="914400" y="1219889"/>
            <a:ext cx="7315200" cy="4578765"/>
          </a:xfrm>
          <a:noFill/>
        </p:spPr>
        <p:txBody>
          <a:bodyPr vert="horz" lIns="69056" tIns="34529" rIns="69056" bIns="34529" rtlCol="0">
            <a:normAutofit/>
          </a:bodyPr>
          <a:lstStyle/>
          <a:p>
            <a:pPr lvl="1">
              <a:lnSpc>
                <a:spcPct val="90000"/>
              </a:lnSpc>
            </a:pPr>
            <a:r>
              <a:rPr lang="en-US" sz="2400" b="1" dirty="0"/>
              <a:t>Level D</a:t>
            </a:r>
          </a:p>
          <a:p>
            <a:pPr lvl="2">
              <a:lnSpc>
                <a:spcPct val="90000"/>
              </a:lnSpc>
            </a:pPr>
            <a:r>
              <a:rPr lang="en-US" sz="2000" dirty="0"/>
              <a:t>Required when minimum protection is needed</a:t>
            </a:r>
          </a:p>
          <a:p>
            <a:pPr lvl="2">
              <a:lnSpc>
                <a:spcPct val="90000"/>
              </a:lnSpc>
            </a:pPr>
            <a:r>
              <a:rPr lang="en-US" sz="2000" dirty="0"/>
              <a:t>Sufficient when no contaminants are present or work operations preclude splashes, immersion, or potential for unexpected inhalation or contact</a:t>
            </a:r>
          </a:p>
          <a:p>
            <a:pPr lvl="2">
              <a:lnSpc>
                <a:spcPct val="90000"/>
              </a:lnSpc>
            </a:pPr>
            <a:r>
              <a:rPr lang="en-US" sz="2000" dirty="0"/>
              <a:t>Examples</a:t>
            </a:r>
          </a:p>
          <a:p>
            <a:pPr lvl="3">
              <a:lnSpc>
                <a:spcPct val="90000"/>
              </a:lnSpc>
            </a:pPr>
            <a:r>
              <a:rPr lang="en-US" sz="1600" dirty="0"/>
              <a:t>Gloves</a:t>
            </a:r>
          </a:p>
          <a:p>
            <a:pPr lvl="3">
              <a:lnSpc>
                <a:spcPct val="90000"/>
              </a:lnSpc>
            </a:pPr>
            <a:r>
              <a:rPr lang="en-US" sz="1600" dirty="0"/>
              <a:t>Coveralls</a:t>
            </a:r>
          </a:p>
          <a:p>
            <a:pPr lvl="3">
              <a:lnSpc>
                <a:spcPct val="90000"/>
              </a:lnSpc>
            </a:pPr>
            <a:r>
              <a:rPr lang="en-US" sz="1600" dirty="0"/>
              <a:t>Safety glasses</a:t>
            </a:r>
          </a:p>
          <a:p>
            <a:pPr lvl="3">
              <a:lnSpc>
                <a:spcPct val="90000"/>
              </a:lnSpc>
            </a:pPr>
            <a:r>
              <a:rPr lang="en-US" sz="1600" dirty="0"/>
              <a:t>Face shield</a:t>
            </a:r>
          </a:p>
          <a:p>
            <a:pPr lvl="3">
              <a:lnSpc>
                <a:spcPct val="90000"/>
              </a:lnSpc>
            </a:pPr>
            <a:r>
              <a:rPr lang="en-US" sz="1600" dirty="0"/>
              <a:t>Chemical-resistant steel-toe boots or shoes</a:t>
            </a:r>
          </a:p>
        </p:txBody>
      </p:sp>
      <p:sp>
        <p:nvSpPr>
          <p:cNvPr id="2" name="Title 1"/>
          <p:cNvSpPr>
            <a:spLocks noGrp="1"/>
          </p:cNvSpPr>
          <p:nvPr>
            <p:ph type="title"/>
          </p:nvPr>
        </p:nvSpPr>
        <p:spPr/>
        <p:txBody>
          <a:bodyPr/>
          <a:lstStyle/>
          <a:p>
            <a:r>
              <a:rPr lang="en-US" dirty="0"/>
              <a:t>Types of PPE</a:t>
            </a:r>
          </a:p>
        </p:txBody>
      </p:sp>
    </p:spTree>
    <p:extLst>
      <p:ext uri="{BB962C8B-B14F-4D97-AF65-F5344CB8AC3E}">
        <p14:creationId xmlns:p14="http://schemas.microsoft.com/office/powerpoint/2010/main" val="4000692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75" y="228600"/>
            <a:ext cx="7543800" cy="1088068"/>
          </a:xfrm>
        </p:spPr>
        <p:txBody>
          <a:bodyPr>
            <a:normAutofit/>
          </a:bodyPr>
          <a:lstStyle/>
          <a:p>
            <a:r>
              <a:rPr lang="en-US" b="1" dirty="0"/>
              <a:t>Training</a:t>
            </a:r>
          </a:p>
        </p:txBody>
      </p:sp>
      <p:sp>
        <p:nvSpPr>
          <p:cNvPr id="3" name="Content Placeholder 2"/>
          <p:cNvSpPr>
            <a:spLocks noGrp="1"/>
          </p:cNvSpPr>
          <p:nvPr>
            <p:ph idx="1"/>
          </p:nvPr>
        </p:nvSpPr>
        <p:spPr>
          <a:xfrm>
            <a:off x="952500" y="1143000"/>
            <a:ext cx="7239000" cy="4779332"/>
          </a:xfrm>
        </p:spPr>
        <p:txBody>
          <a:bodyPr>
            <a:normAutofit/>
          </a:bodyPr>
          <a:lstStyle/>
          <a:p>
            <a:pPr marL="0" indent="0">
              <a:buNone/>
            </a:pPr>
            <a:r>
              <a:rPr lang="en-US" dirty="0">
                <a:ea typeface="Tahoma" panose="020B0604030504040204" pitchFamily="34" charset="0"/>
              </a:rPr>
              <a:t>Training requirements:</a:t>
            </a:r>
          </a:p>
          <a:p>
            <a:r>
              <a:rPr lang="en-US" sz="2800" dirty="0">
                <a:ea typeface="Tahoma" panose="020B0604030504040204" pitchFamily="34" charset="0"/>
              </a:rPr>
              <a:t>Each employee who is required to use PPE must be trained to know:</a:t>
            </a:r>
          </a:p>
          <a:p>
            <a:pPr marL="857250" lvl="1" indent="-457200"/>
            <a:r>
              <a:rPr lang="en-US" sz="2400" dirty="0">
                <a:ea typeface="Tahoma" panose="020B0604030504040204" pitchFamily="34" charset="0"/>
              </a:rPr>
              <a:t>When PPE is necessary</a:t>
            </a:r>
          </a:p>
          <a:p>
            <a:pPr marL="857250" lvl="1" indent="-457200"/>
            <a:r>
              <a:rPr lang="en-US" sz="2400" dirty="0">
                <a:ea typeface="Tahoma" panose="020B0604030504040204" pitchFamily="34" charset="0"/>
              </a:rPr>
              <a:t>What PPE is necessary</a:t>
            </a:r>
          </a:p>
          <a:p>
            <a:pPr marL="857250" lvl="1" indent="-457200"/>
            <a:r>
              <a:rPr lang="en-US" sz="2400" dirty="0">
                <a:ea typeface="Tahoma" panose="020B0604030504040204" pitchFamily="34" charset="0"/>
              </a:rPr>
              <a:t>How to properly put on, take off, adjust, and wear the PPE</a:t>
            </a:r>
          </a:p>
          <a:p>
            <a:pPr marL="857250" lvl="1" indent="-457200"/>
            <a:r>
              <a:rPr lang="en-US" sz="2400" dirty="0">
                <a:ea typeface="Tahoma" panose="020B0604030504040204" pitchFamily="34" charset="0"/>
              </a:rPr>
              <a:t>The limitations of the PPE</a:t>
            </a:r>
          </a:p>
          <a:p>
            <a:pPr marL="857250" lvl="1" indent="-457200"/>
            <a:r>
              <a:rPr lang="en-US" sz="2400" dirty="0">
                <a:ea typeface="Tahoma" panose="020B0604030504040204" pitchFamily="34" charset="0"/>
              </a:rPr>
              <a:t>Proper care, maintenance, useful life, and disposal of PPE</a:t>
            </a:r>
          </a:p>
        </p:txBody>
      </p:sp>
    </p:spTree>
    <p:extLst>
      <p:ext uri="{BB962C8B-B14F-4D97-AF65-F5344CB8AC3E}">
        <p14:creationId xmlns:p14="http://schemas.microsoft.com/office/powerpoint/2010/main" val="908046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80575" y="1371600"/>
            <a:ext cx="7863840" cy="4419600"/>
          </a:xfrm>
        </p:spPr>
        <p:txBody>
          <a:bodyPr>
            <a:noAutofit/>
          </a:bodyPr>
          <a:lstStyle/>
          <a:p>
            <a:pPr>
              <a:lnSpc>
                <a:spcPct val="90000"/>
              </a:lnSpc>
            </a:pPr>
            <a:r>
              <a:rPr lang="en-US" sz="2800" dirty="0"/>
              <a:t>The </a:t>
            </a:r>
            <a:r>
              <a:rPr lang="en-US" sz="2800" b="1" dirty="0">
                <a:solidFill>
                  <a:srgbClr val="FF0000"/>
                </a:solidFill>
              </a:rPr>
              <a:t>employer</a:t>
            </a:r>
            <a:r>
              <a:rPr lang="en-US" sz="2800" dirty="0">
                <a:solidFill>
                  <a:srgbClr val="FF0000"/>
                </a:solidFill>
              </a:rPr>
              <a:t> </a:t>
            </a:r>
            <a:r>
              <a:rPr lang="en-US" sz="2800" dirty="0"/>
              <a:t>is required to:</a:t>
            </a:r>
          </a:p>
          <a:p>
            <a:pPr lvl="1">
              <a:lnSpc>
                <a:spcPct val="90000"/>
              </a:lnSpc>
            </a:pPr>
            <a:r>
              <a:rPr lang="en-US" sz="2400" dirty="0"/>
              <a:t>Perform hazard assessment</a:t>
            </a:r>
          </a:p>
          <a:p>
            <a:pPr lvl="1">
              <a:lnSpc>
                <a:spcPct val="90000"/>
              </a:lnSpc>
            </a:pPr>
            <a:r>
              <a:rPr lang="en-US" sz="2400" dirty="0"/>
              <a:t>Provide appropriate PPE</a:t>
            </a:r>
          </a:p>
          <a:p>
            <a:pPr lvl="1">
              <a:lnSpc>
                <a:spcPct val="90000"/>
              </a:lnSpc>
            </a:pPr>
            <a:r>
              <a:rPr lang="en-US" sz="2400" dirty="0"/>
              <a:t>Train employees</a:t>
            </a:r>
          </a:p>
          <a:p>
            <a:pPr lvl="1">
              <a:lnSpc>
                <a:spcPct val="90000"/>
              </a:lnSpc>
            </a:pPr>
            <a:r>
              <a:rPr lang="en-US" sz="2400" dirty="0"/>
              <a:t>Maintain/replace PPE</a:t>
            </a:r>
          </a:p>
          <a:p>
            <a:pPr lvl="1">
              <a:lnSpc>
                <a:spcPct val="90000"/>
              </a:lnSpc>
            </a:pPr>
            <a:r>
              <a:rPr lang="en-US" sz="2400" dirty="0"/>
              <a:t>Review/update/evaluate PPE Program</a:t>
            </a:r>
          </a:p>
          <a:p>
            <a:pPr marL="400050" lvl="1" indent="0">
              <a:lnSpc>
                <a:spcPct val="90000"/>
              </a:lnSpc>
              <a:buNone/>
            </a:pPr>
            <a:endParaRPr lang="en-US" sz="2400" dirty="0"/>
          </a:p>
        </p:txBody>
      </p:sp>
      <p:sp>
        <p:nvSpPr>
          <p:cNvPr id="2" name="Title 1"/>
          <p:cNvSpPr>
            <a:spLocks noGrp="1"/>
          </p:cNvSpPr>
          <p:nvPr>
            <p:ph type="title"/>
          </p:nvPr>
        </p:nvSpPr>
        <p:spPr/>
        <p:txBody>
          <a:bodyPr/>
          <a:lstStyle/>
          <a:p>
            <a:r>
              <a:rPr lang="en-US" dirty="0"/>
              <a:t>Responsibilities</a:t>
            </a:r>
          </a:p>
        </p:txBody>
      </p:sp>
    </p:spTree>
    <p:extLst>
      <p:ext uri="{BB962C8B-B14F-4D97-AF65-F5344CB8AC3E}">
        <p14:creationId xmlns:p14="http://schemas.microsoft.com/office/powerpoint/2010/main" val="404375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28225" y="990600"/>
            <a:ext cx="7543800" cy="4876800"/>
          </a:xfrm>
        </p:spPr>
        <p:txBody>
          <a:bodyPr>
            <a:noAutofit/>
          </a:bodyPr>
          <a:lstStyle/>
          <a:p>
            <a:pPr>
              <a:lnSpc>
                <a:spcPct val="90000"/>
              </a:lnSpc>
            </a:pPr>
            <a:r>
              <a:rPr lang="en-US" sz="2800" dirty="0"/>
              <a:t>The </a:t>
            </a:r>
            <a:r>
              <a:rPr lang="en-US" sz="2800" b="1" dirty="0">
                <a:solidFill>
                  <a:srgbClr val="FF0000"/>
                </a:solidFill>
              </a:rPr>
              <a:t>employer</a:t>
            </a:r>
            <a:r>
              <a:rPr lang="en-US" sz="2800" dirty="0">
                <a:solidFill>
                  <a:srgbClr val="FF0000"/>
                </a:solidFill>
              </a:rPr>
              <a:t> </a:t>
            </a:r>
            <a:r>
              <a:rPr lang="en-US" sz="2800" dirty="0"/>
              <a:t>is required to </a:t>
            </a:r>
            <a:r>
              <a:rPr lang="en-US" sz="2800" b="1" dirty="0">
                <a:solidFill>
                  <a:srgbClr val="FF0000"/>
                </a:solidFill>
              </a:rPr>
              <a:t>pay for PPE </a:t>
            </a:r>
            <a:r>
              <a:rPr lang="en-US" sz="2800" dirty="0"/>
              <a:t>used to comply with OSHA standards</a:t>
            </a:r>
          </a:p>
          <a:p>
            <a:pPr lvl="1">
              <a:lnSpc>
                <a:spcPct val="90000"/>
              </a:lnSpc>
            </a:pPr>
            <a:r>
              <a:rPr lang="en-US" sz="2400" dirty="0"/>
              <a:t>Examples</a:t>
            </a:r>
          </a:p>
          <a:p>
            <a:pPr lvl="2">
              <a:lnSpc>
                <a:spcPct val="90000"/>
              </a:lnSpc>
            </a:pPr>
            <a:r>
              <a:rPr lang="en-US" sz="2000" dirty="0"/>
              <a:t>Metatarsal foot protection</a:t>
            </a:r>
          </a:p>
          <a:p>
            <a:pPr lvl="2">
              <a:lnSpc>
                <a:spcPct val="90000"/>
              </a:lnSpc>
            </a:pPr>
            <a:r>
              <a:rPr lang="en-US" sz="2000" dirty="0"/>
              <a:t>Rubber boots with steel toes</a:t>
            </a:r>
          </a:p>
          <a:p>
            <a:pPr lvl="2">
              <a:lnSpc>
                <a:spcPct val="90000"/>
              </a:lnSpc>
            </a:pPr>
            <a:r>
              <a:rPr lang="en-US" sz="2000" dirty="0"/>
              <a:t>Non-prescription eye protection</a:t>
            </a:r>
          </a:p>
          <a:p>
            <a:pPr lvl="2">
              <a:lnSpc>
                <a:spcPct val="90000"/>
              </a:lnSpc>
            </a:pPr>
            <a:r>
              <a:rPr lang="en-US" sz="2000" dirty="0"/>
              <a:t>Prescription eyewear inserts/lenses for full face respirators</a:t>
            </a:r>
          </a:p>
          <a:p>
            <a:pPr lvl="2">
              <a:lnSpc>
                <a:spcPct val="90000"/>
              </a:lnSpc>
            </a:pPr>
            <a:r>
              <a:rPr lang="en-US" sz="2000" dirty="0"/>
              <a:t>Goggles and face shields</a:t>
            </a:r>
          </a:p>
          <a:p>
            <a:pPr lvl="2">
              <a:lnSpc>
                <a:spcPct val="90000"/>
              </a:lnSpc>
            </a:pPr>
            <a:r>
              <a:rPr lang="en-US" sz="2000" dirty="0"/>
              <a:t>Fire fighting PPE </a:t>
            </a:r>
          </a:p>
          <a:p>
            <a:pPr lvl="2">
              <a:lnSpc>
                <a:spcPct val="90000"/>
              </a:lnSpc>
            </a:pPr>
            <a:r>
              <a:rPr lang="en-US" sz="2000" dirty="0"/>
              <a:t>Hard hats</a:t>
            </a:r>
          </a:p>
          <a:p>
            <a:pPr lvl="2">
              <a:lnSpc>
                <a:spcPct val="90000"/>
              </a:lnSpc>
            </a:pPr>
            <a:r>
              <a:rPr lang="en-US" sz="2000" dirty="0"/>
              <a:t>Hearing protection</a:t>
            </a:r>
          </a:p>
          <a:p>
            <a:pPr lvl="2">
              <a:lnSpc>
                <a:spcPct val="90000"/>
              </a:lnSpc>
            </a:pPr>
            <a:r>
              <a:rPr lang="en-US" sz="2000" dirty="0"/>
              <a:t>Welding PPE</a:t>
            </a:r>
          </a:p>
        </p:txBody>
      </p:sp>
      <p:sp>
        <p:nvSpPr>
          <p:cNvPr id="3" name="TextBox 2"/>
          <p:cNvSpPr txBox="1"/>
          <p:nvPr/>
        </p:nvSpPr>
        <p:spPr>
          <a:xfrm>
            <a:off x="304800" y="762000"/>
            <a:ext cx="1219200" cy="1569660"/>
          </a:xfrm>
          <a:prstGeom prst="rect">
            <a:avLst/>
          </a:prstGeom>
          <a:noFill/>
        </p:spPr>
        <p:txBody>
          <a:bodyPr wrap="square" rtlCol="0">
            <a:spAutoFit/>
          </a:bodyPr>
          <a:lstStyle/>
          <a:p>
            <a:r>
              <a:rPr lang="en-US" sz="9600" b="1" dirty="0">
                <a:solidFill>
                  <a:srgbClr val="00B050"/>
                </a:solidFill>
                <a:latin typeface="Arial" panose="020B0604020202020204" pitchFamily="34" charset="0"/>
                <a:ea typeface="Tahoma" panose="020B0604030504040204" pitchFamily="34" charset="0"/>
                <a:cs typeface="Arial" panose="020B0604020202020204" pitchFamily="34" charset="0"/>
              </a:rPr>
              <a:t>$</a:t>
            </a:r>
          </a:p>
        </p:txBody>
      </p:sp>
      <p:sp>
        <p:nvSpPr>
          <p:cNvPr id="2" name="Title 1"/>
          <p:cNvSpPr>
            <a:spLocks noGrp="1"/>
          </p:cNvSpPr>
          <p:nvPr>
            <p:ph type="title"/>
          </p:nvPr>
        </p:nvSpPr>
        <p:spPr/>
        <p:txBody>
          <a:bodyPr/>
          <a:lstStyle/>
          <a:p>
            <a:r>
              <a:rPr lang="en-US" dirty="0"/>
              <a:t>Responsibilities</a:t>
            </a:r>
          </a:p>
        </p:txBody>
      </p:sp>
    </p:spTree>
    <p:extLst>
      <p:ext uri="{BB962C8B-B14F-4D97-AF65-F5344CB8AC3E}">
        <p14:creationId xmlns:p14="http://schemas.microsoft.com/office/powerpoint/2010/main" val="1103244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84807" y="1171933"/>
            <a:ext cx="7315200" cy="4648200"/>
          </a:xfrm>
        </p:spPr>
        <p:txBody>
          <a:bodyPr>
            <a:noAutofit/>
          </a:bodyPr>
          <a:lstStyle/>
          <a:p>
            <a:pPr>
              <a:lnSpc>
                <a:spcPct val="90000"/>
              </a:lnSpc>
            </a:pPr>
            <a:r>
              <a:rPr lang="en-US" sz="2800" dirty="0"/>
              <a:t>Employer payment </a:t>
            </a:r>
            <a:r>
              <a:rPr lang="en-US" sz="2800" b="1" dirty="0">
                <a:solidFill>
                  <a:srgbClr val="FF0000"/>
                </a:solidFill>
              </a:rPr>
              <a:t>exemptions </a:t>
            </a:r>
          </a:p>
          <a:p>
            <a:pPr lvl="1">
              <a:lnSpc>
                <a:spcPct val="90000"/>
              </a:lnSpc>
            </a:pPr>
            <a:r>
              <a:rPr lang="en-US" sz="2400" dirty="0"/>
              <a:t>Non-specialty safety-toe protective footwear and non-specialty prescription safety eyewear</a:t>
            </a:r>
          </a:p>
          <a:p>
            <a:pPr lvl="1">
              <a:lnSpc>
                <a:spcPct val="90000"/>
              </a:lnSpc>
            </a:pPr>
            <a:r>
              <a:rPr lang="en-US" sz="2400" dirty="0"/>
              <a:t>Everyday clothing</a:t>
            </a:r>
          </a:p>
          <a:p>
            <a:pPr lvl="1">
              <a:lnSpc>
                <a:spcPct val="90000"/>
              </a:lnSpc>
            </a:pPr>
            <a:r>
              <a:rPr lang="en-US" sz="2400" dirty="0"/>
              <a:t>Ordinary clothing, skin creams, or other items used solely for protection from weather</a:t>
            </a:r>
          </a:p>
          <a:p>
            <a:pPr lvl="1">
              <a:lnSpc>
                <a:spcPct val="90000"/>
              </a:lnSpc>
            </a:pPr>
            <a:r>
              <a:rPr lang="en-US" sz="2400" dirty="0"/>
              <a:t>Consumer safety items worn by food workers</a:t>
            </a:r>
          </a:p>
          <a:p>
            <a:pPr lvl="1">
              <a:lnSpc>
                <a:spcPct val="90000"/>
              </a:lnSpc>
            </a:pPr>
            <a:r>
              <a:rPr lang="en-US" sz="2400" dirty="0"/>
              <a:t>Lifting belts</a:t>
            </a:r>
          </a:p>
          <a:p>
            <a:pPr lvl="1">
              <a:lnSpc>
                <a:spcPct val="90000"/>
              </a:lnSpc>
            </a:pPr>
            <a:r>
              <a:rPr lang="en-US" sz="2400" dirty="0"/>
              <a:t>When employee lost or intentionally damaged PPE</a:t>
            </a:r>
          </a:p>
        </p:txBody>
      </p:sp>
      <p:grpSp>
        <p:nvGrpSpPr>
          <p:cNvPr id="3" name="Group 2"/>
          <p:cNvGrpSpPr/>
          <p:nvPr/>
        </p:nvGrpSpPr>
        <p:grpSpPr>
          <a:xfrm>
            <a:off x="304800" y="990600"/>
            <a:ext cx="1219200" cy="1569660"/>
            <a:chOff x="778716" y="762000"/>
            <a:chExt cx="1219200" cy="1569660"/>
          </a:xfrm>
        </p:grpSpPr>
        <p:sp>
          <p:nvSpPr>
            <p:cNvPr id="5" name="TextBox 4"/>
            <p:cNvSpPr txBox="1"/>
            <p:nvPr/>
          </p:nvSpPr>
          <p:spPr>
            <a:xfrm>
              <a:off x="778716" y="762000"/>
              <a:ext cx="1219200" cy="1569660"/>
            </a:xfrm>
            <a:prstGeom prst="rect">
              <a:avLst/>
            </a:prstGeom>
            <a:noFill/>
          </p:spPr>
          <p:txBody>
            <a:bodyPr wrap="square" rtlCol="0">
              <a:spAutoFit/>
            </a:bodyPr>
            <a:lstStyle/>
            <a:p>
              <a:r>
                <a:rPr lang="en-US" sz="9600" b="1" dirty="0">
                  <a:solidFill>
                    <a:srgbClr val="00B050"/>
                  </a:solidFill>
                  <a:latin typeface="Arial" panose="020B0604020202020204" pitchFamily="34" charset="0"/>
                  <a:ea typeface="Tahoma" panose="020B0604030504040204" pitchFamily="34" charset="0"/>
                  <a:cs typeface="Arial" panose="020B0604020202020204" pitchFamily="34" charset="0"/>
                </a:rPr>
                <a:t>$</a:t>
              </a:r>
            </a:p>
          </p:txBody>
        </p:sp>
        <p:sp>
          <p:nvSpPr>
            <p:cNvPr id="2" name="&quot;No&quot; Symbol 1"/>
            <p:cNvSpPr/>
            <p:nvPr/>
          </p:nvSpPr>
          <p:spPr>
            <a:xfrm>
              <a:off x="778716" y="1112460"/>
              <a:ext cx="838200" cy="868740"/>
            </a:xfrm>
            <a:prstGeom prst="noSmoking">
              <a:avLst>
                <a:gd name="adj" fmla="val 57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itle 5"/>
          <p:cNvSpPr>
            <a:spLocks noGrp="1"/>
          </p:cNvSpPr>
          <p:nvPr>
            <p:ph type="title"/>
          </p:nvPr>
        </p:nvSpPr>
        <p:spPr/>
        <p:txBody>
          <a:bodyPr/>
          <a:lstStyle/>
          <a:p>
            <a:r>
              <a:rPr lang="en-US" dirty="0"/>
              <a:t>Responsibilities</a:t>
            </a:r>
          </a:p>
        </p:txBody>
      </p:sp>
    </p:spTree>
    <p:extLst>
      <p:ext uri="{BB962C8B-B14F-4D97-AF65-F5344CB8AC3E}">
        <p14:creationId xmlns:p14="http://schemas.microsoft.com/office/powerpoint/2010/main" val="3202035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399" y="1371600"/>
            <a:ext cx="5715001" cy="4114800"/>
          </a:xfrm>
        </p:spPr>
        <p:txBody>
          <a:bodyPr>
            <a:noAutofit/>
          </a:bodyPr>
          <a:lstStyle/>
          <a:p>
            <a:pPr>
              <a:lnSpc>
                <a:spcPct val="90000"/>
              </a:lnSpc>
            </a:pPr>
            <a:r>
              <a:rPr lang="en-US" sz="2800" dirty="0"/>
              <a:t>The </a:t>
            </a:r>
            <a:r>
              <a:rPr lang="en-US" sz="2800" b="1" dirty="0">
                <a:solidFill>
                  <a:srgbClr val="FF0000"/>
                </a:solidFill>
              </a:rPr>
              <a:t>employee</a:t>
            </a:r>
            <a:r>
              <a:rPr lang="en-US" sz="2800" dirty="0">
                <a:solidFill>
                  <a:srgbClr val="FF0000"/>
                </a:solidFill>
              </a:rPr>
              <a:t> </a:t>
            </a:r>
            <a:r>
              <a:rPr lang="en-US" sz="2800" dirty="0"/>
              <a:t>is required to:</a:t>
            </a:r>
          </a:p>
          <a:p>
            <a:pPr lvl="1">
              <a:lnSpc>
                <a:spcPct val="90000"/>
              </a:lnSpc>
            </a:pPr>
            <a:r>
              <a:rPr lang="en-US" sz="2400" dirty="0"/>
              <a:t>Properly wear PPE</a:t>
            </a:r>
          </a:p>
          <a:p>
            <a:pPr lvl="1">
              <a:lnSpc>
                <a:spcPct val="90000"/>
              </a:lnSpc>
            </a:pPr>
            <a:r>
              <a:rPr lang="en-US" sz="2400" dirty="0"/>
              <a:t>Attend PPE training</a:t>
            </a:r>
          </a:p>
          <a:p>
            <a:pPr lvl="1">
              <a:lnSpc>
                <a:spcPct val="90000"/>
              </a:lnSpc>
            </a:pPr>
            <a:r>
              <a:rPr lang="en-US" sz="2400" dirty="0"/>
              <a:t>Care for, clean, and </a:t>
            </a:r>
            <a:br>
              <a:rPr lang="en-US" sz="2400" dirty="0"/>
            </a:br>
            <a:r>
              <a:rPr lang="en-US" sz="2400" dirty="0"/>
              <a:t>maintain PPE</a:t>
            </a:r>
          </a:p>
          <a:p>
            <a:pPr lvl="1">
              <a:lnSpc>
                <a:spcPct val="90000"/>
              </a:lnSpc>
            </a:pPr>
            <a:r>
              <a:rPr lang="en-US" sz="2400" dirty="0"/>
              <a:t>Inform supervisor of </a:t>
            </a:r>
            <a:br>
              <a:rPr lang="en-US" sz="2400" dirty="0"/>
            </a:br>
            <a:r>
              <a:rPr lang="en-US" sz="2400" dirty="0"/>
              <a:t>needs for repair/replacement</a:t>
            </a:r>
          </a:p>
          <a:p>
            <a:pPr marL="400050" lvl="1" indent="0">
              <a:lnSpc>
                <a:spcPct val="90000"/>
              </a:lnSpc>
              <a:buNone/>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98058"/>
            <a:ext cx="3014663" cy="2538663"/>
          </a:xfrm>
          <a:prstGeom prst="rect">
            <a:avLst/>
          </a:prstGeom>
          <a:ln>
            <a:solidFill>
              <a:schemeClr val="tx1"/>
            </a:solidFill>
          </a:ln>
        </p:spPr>
      </p:pic>
      <p:sp>
        <p:nvSpPr>
          <p:cNvPr id="5" name="TextBox 4"/>
          <p:cNvSpPr txBox="1"/>
          <p:nvPr/>
        </p:nvSpPr>
        <p:spPr>
          <a:xfrm>
            <a:off x="6895626" y="4574821"/>
            <a:ext cx="1428749" cy="215444"/>
          </a:xfrm>
          <a:prstGeom prst="rect">
            <a:avLst/>
          </a:prstGeom>
          <a:noFill/>
        </p:spPr>
        <p:txBody>
          <a:bodyPr wrap="square" rtlCol="0">
            <a:spAutoFit/>
          </a:bodyPr>
          <a:lstStyle/>
          <a:p>
            <a:pPr lvl="1" algn="r"/>
            <a:r>
              <a:rPr lang="en-US" sz="800" dirty="0"/>
              <a:t>Source: OSHA</a:t>
            </a:r>
          </a:p>
        </p:txBody>
      </p:sp>
      <p:sp>
        <p:nvSpPr>
          <p:cNvPr id="3" name="Title 2"/>
          <p:cNvSpPr>
            <a:spLocks noGrp="1"/>
          </p:cNvSpPr>
          <p:nvPr>
            <p:ph type="title"/>
          </p:nvPr>
        </p:nvSpPr>
        <p:spPr/>
        <p:txBody>
          <a:bodyPr/>
          <a:lstStyle/>
          <a:p>
            <a:r>
              <a:rPr lang="en-US" dirty="0"/>
              <a:t>Responsibilities</a:t>
            </a:r>
          </a:p>
        </p:txBody>
      </p:sp>
    </p:spTree>
    <p:extLst>
      <p:ext uri="{BB962C8B-B14F-4D97-AF65-F5344CB8AC3E}">
        <p14:creationId xmlns:p14="http://schemas.microsoft.com/office/powerpoint/2010/main" val="17690926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77200" cy="3397853"/>
          </a:xfrm>
        </p:spPr>
        <p:txBody>
          <a:bodyPr>
            <a:normAutofit/>
          </a:bodyPr>
          <a:lstStyle/>
          <a:p>
            <a:pPr marL="685800" lvl="1" indent="-514350">
              <a:spcBef>
                <a:spcPts val="600"/>
              </a:spcBef>
              <a:spcAft>
                <a:spcPts val="1200"/>
              </a:spcAft>
              <a:buFont typeface="+mj-lt"/>
              <a:buAutoNum type="arabicPeriod"/>
            </a:pPr>
            <a:r>
              <a:rPr lang="en-US" sz="3200" dirty="0"/>
              <a:t>Common causes of foot injuries include: crushing, penetration, molten metal, chemicals, slippery surfaces, and sharp objects.</a:t>
            </a:r>
            <a:br>
              <a:rPr lang="en-US" sz="1200" dirty="0"/>
            </a:br>
            <a:r>
              <a:rPr lang="en-US" sz="3200" dirty="0"/>
              <a:t>a. True</a:t>
            </a:r>
            <a:br>
              <a:rPr lang="en-US" sz="3200" dirty="0"/>
            </a:br>
            <a:r>
              <a:rPr lang="en-US" sz="3200" dirty="0"/>
              <a:t>b. False</a:t>
            </a:r>
            <a:endParaRPr lang="en-US" sz="3200" b="1" dirty="0">
              <a:solidFill>
                <a:srgbClr val="FF0000"/>
              </a:solidFill>
            </a:endParaRPr>
          </a:p>
        </p:txBody>
      </p:sp>
      <p:sp>
        <p:nvSpPr>
          <p:cNvPr id="4" name="Title 3"/>
          <p:cNvSpPr>
            <a:spLocks noGrp="1"/>
          </p:cNvSpPr>
          <p:nvPr>
            <p:ph type="title"/>
          </p:nvPr>
        </p:nvSpPr>
        <p:spPr>
          <a:xfrm>
            <a:off x="457200" y="228600"/>
            <a:ext cx="8229600" cy="1143000"/>
          </a:xfrm>
        </p:spPr>
        <p:txBody>
          <a:bodyPr/>
          <a:lstStyle/>
          <a:p>
            <a:r>
              <a:rPr lang="en-US" dirty="0"/>
              <a:t>Knowledge Check</a:t>
            </a:r>
          </a:p>
        </p:txBody>
      </p:sp>
      <p:sp>
        <p:nvSpPr>
          <p:cNvPr id="6" name="Content Placeholder 2"/>
          <p:cNvSpPr txBox="1">
            <a:spLocks/>
          </p:cNvSpPr>
          <p:nvPr/>
        </p:nvSpPr>
        <p:spPr>
          <a:xfrm>
            <a:off x="1752600" y="4893069"/>
            <a:ext cx="56388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a. True</a:t>
            </a:r>
            <a:endParaRPr lang="en-US" sz="3200" dirty="0">
              <a:solidFill>
                <a:srgbClr val="FF0000"/>
              </a:solidFill>
            </a:endParaRPr>
          </a:p>
        </p:txBody>
      </p:sp>
    </p:spTree>
    <p:extLst>
      <p:ext uri="{BB962C8B-B14F-4D97-AF65-F5344CB8AC3E}">
        <p14:creationId xmlns:p14="http://schemas.microsoft.com/office/powerpoint/2010/main" val="7516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295399"/>
            <a:ext cx="8229600" cy="4038601"/>
          </a:xfrm>
        </p:spPr>
        <p:txBody>
          <a:bodyPr>
            <a:normAutofit/>
          </a:bodyPr>
          <a:lstStyle/>
          <a:p>
            <a:pPr marL="514350" indent="-514350">
              <a:buFont typeface="+mj-lt"/>
              <a:buAutoNum type="arabicPeriod" startAt="2"/>
            </a:pPr>
            <a:r>
              <a:rPr lang="en-US" dirty="0"/>
              <a:t>Who is responsible for providing PPE needed to comply with OSHA standards?</a:t>
            </a:r>
          </a:p>
          <a:p>
            <a:pPr marL="914400" lvl="1" indent="-514350">
              <a:buFont typeface="+mj-lt"/>
              <a:buAutoNum type="alphaLcPeriod"/>
            </a:pPr>
            <a:r>
              <a:rPr lang="en-US" dirty="0"/>
              <a:t>The employee</a:t>
            </a:r>
          </a:p>
          <a:p>
            <a:pPr marL="914400" lvl="1" indent="-514350">
              <a:buFont typeface="+mj-lt"/>
              <a:buAutoNum type="alphaLcPeriod"/>
            </a:pPr>
            <a:r>
              <a:rPr lang="en-US" dirty="0"/>
              <a:t>OSHA</a:t>
            </a:r>
          </a:p>
          <a:p>
            <a:pPr marL="914400" lvl="1" indent="-514350">
              <a:buFont typeface="+mj-lt"/>
              <a:buAutoNum type="alphaLcPeriod"/>
            </a:pPr>
            <a:r>
              <a:rPr lang="en-US" dirty="0"/>
              <a:t>The employer</a:t>
            </a:r>
          </a:p>
          <a:p>
            <a:pPr marL="914400" lvl="1" indent="-514350">
              <a:buFont typeface="+mj-lt"/>
              <a:buAutoNum type="alphaLcPeriod"/>
            </a:pPr>
            <a:r>
              <a:rPr lang="en-US" dirty="0"/>
              <a:t>Workers’ compensation</a:t>
            </a:r>
          </a:p>
        </p:txBody>
      </p:sp>
      <p:sp>
        <p:nvSpPr>
          <p:cNvPr id="7" name="Content Placeholder 2"/>
          <p:cNvSpPr txBox="1">
            <a:spLocks/>
          </p:cNvSpPr>
          <p:nvPr/>
        </p:nvSpPr>
        <p:spPr>
          <a:xfrm>
            <a:off x="1752600" y="4893069"/>
            <a:ext cx="56388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c. The employer</a:t>
            </a:r>
            <a:endParaRPr lang="en-US" sz="3200" dirty="0">
              <a:solidFill>
                <a:srgbClr val="FF0000"/>
              </a:solidFill>
            </a:endParaRPr>
          </a:p>
        </p:txBody>
      </p:sp>
    </p:spTree>
    <p:extLst>
      <p:ext uri="{BB962C8B-B14F-4D97-AF65-F5344CB8AC3E}">
        <p14:creationId xmlns:p14="http://schemas.microsoft.com/office/powerpoint/2010/main" val="339226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7" y="152400"/>
            <a:ext cx="6683765" cy="741593"/>
          </a:xfrm>
        </p:spPr>
        <p:txBody>
          <a:bodyPr/>
          <a:lstStyle/>
          <a:p>
            <a:r>
              <a:rPr lang="en-US" b="1" dirty="0"/>
              <a:t>Hierarchy of Controls </a:t>
            </a:r>
          </a:p>
        </p:txBody>
      </p:sp>
      <p:sp>
        <p:nvSpPr>
          <p:cNvPr id="3" name="Content Placeholder 2"/>
          <p:cNvSpPr>
            <a:spLocks noGrp="1"/>
          </p:cNvSpPr>
          <p:nvPr>
            <p:ph idx="1"/>
          </p:nvPr>
        </p:nvSpPr>
        <p:spPr>
          <a:xfrm>
            <a:off x="457200" y="893993"/>
            <a:ext cx="8229599" cy="4062459"/>
          </a:xfrm>
        </p:spPr>
        <p:txBody>
          <a:bodyPr>
            <a:normAutofit/>
          </a:bodyPr>
          <a:lstStyle/>
          <a:p>
            <a:pPr marL="0" indent="-114300" algn="just">
              <a:buNone/>
            </a:pPr>
            <a:r>
              <a:rPr lang="en-US" dirty="0">
                <a:ea typeface="Tahoma" panose="020B0604030504040204" pitchFamily="34" charset="0"/>
              </a:rPr>
              <a:t>Elimination/substitution:</a:t>
            </a:r>
          </a:p>
          <a:p>
            <a:r>
              <a:rPr lang="en-US" sz="2800" dirty="0">
                <a:ea typeface="Tahoma" panose="020B0604030504040204" pitchFamily="34" charset="0"/>
              </a:rPr>
              <a:t>Highest level of protection </a:t>
            </a:r>
          </a:p>
          <a:p>
            <a:r>
              <a:rPr lang="en-US" sz="2800" dirty="0">
                <a:ea typeface="Tahoma" panose="020B0604030504040204" pitchFamily="34" charset="0"/>
              </a:rPr>
              <a:t>Eliminate hazards from the workplace</a:t>
            </a:r>
          </a:p>
          <a:p>
            <a:r>
              <a:rPr lang="en-US" sz="2800" dirty="0">
                <a:ea typeface="Tahoma" panose="020B0604030504040204" pitchFamily="34" charset="0"/>
              </a:rPr>
              <a:t>Substitute </a:t>
            </a:r>
          </a:p>
          <a:p>
            <a:pPr lvl="1"/>
            <a:r>
              <a:rPr lang="en-US" sz="2400" dirty="0">
                <a:ea typeface="Tahoma" panose="020B0604030504040204" pitchFamily="34" charset="0"/>
              </a:rPr>
              <a:t>Use safer item/substance</a:t>
            </a:r>
          </a:p>
          <a:p>
            <a:pPr lvl="1"/>
            <a:r>
              <a:rPr lang="en-US" sz="2400" dirty="0">
                <a:ea typeface="Tahoma" panose="020B0604030504040204" pitchFamily="34" charset="0"/>
              </a:rPr>
              <a:t>Use same chemical but in a different form; as particle size of a substance decreases, hazard level increases </a:t>
            </a:r>
            <a:endParaRPr lang="en-US" sz="2400" b="1" dirty="0"/>
          </a:p>
          <a:p>
            <a:pPr marL="0" indent="0">
              <a:buNone/>
            </a:pPr>
            <a:endParaRPr lang="en-US" sz="18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1968463063"/>
              </p:ext>
            </p:extLst>
          </p:nvPr>
        </p:nvGraphicFramePr>
        <p:xfrm>
          <a:off x="2759075" y="4418013"/>
          <a:ext cx="3625850" cy="1401762"/>
        </p:xfrm>
        <a:graphic>
          <a:graphicData uri="http://schemas.openxmlformats.org/presentationml/2006/ole">
            <mc:AlternateContent xmlns:mc="http://schemas.openxmlformats.org/markup-compatibility/2006">
              <mc:Choice xmlns:v="urn:schemas-microsoft-com:vml" Requires="v">
                <p:oleObj name="Acrobat Document" r:id="rId3" imgW="5143307" imgH="1988789" progId="Acrobat.Document.11">
                  <p:embed/>
                </p:oleObj>
              </mc:Choice>
              <mc:Fallback>
                <p:oleObj name="Acrobat Document" r:id="rId3" imgW="5143307" imgH="1988789" progId="Acrobat.Document.11">
                  <p:embed/>
                  <p:pic>
                    <p:nvPicPr>
                      <p:cNvPr id="5" name="Object 4"/>
                      <p:cNvPicPr/>
                      <p:nvPr/>
                    </p:nvPicPr>
                    <p:blipFill>
                      <a:blip r:embed="rId4"/>
                      <a:stretch>
                        <a:fillRect/>
                      </a:stretch>
                    </p:blipFill>
                    <p:spPr>
                      <a:xfrm>
                        <a:off x="2759075" y="4418013"/>
                        <a:ext cx="3625850" cy="1401762"/>
                      </a:xfrm>
                      <a:prstGeom prst="rect">
                        <a:avLst/>
                      </a:prstGeom>
                      <a:solidFill>
                        <a:schemeClr val="bg1"/>
                      </a:solidFill>
                      <a:ln>
                        <a:solidFill>
                          <a:schemeClr val="tx1"/>
                        </a:solidFill>
                      </a:ln>
                    </p:spPr>
                  </p:pic>
                </p:oleObj>
              </mc:Fallback>
            </mc:AlternateContent>
          </a:graphicData>
        </a:graphic>
      </p:graphicFrame>
      <p:sp>
        <p:nvSpPr>
          <p:cNvPr id="52" name="TextBox 7"/>
          <p:cNvSpPr txBox="1"/>
          <p:nvPr/>
        </p:nvSpPr>
        <p:spPr>
          <a:xfrm>
            <a:off x="4572000" y="5819775"/>
            <a:ext cx="190500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Source: OTIEC Workgroup</a:t>
            </a:r>
          </a:p>
        </p:txBody>
      </p:sp>
    </p:spTree>
    <p:extLst>
      <p:ext uri="{BB962C8B-B14F-4D97-AF65-F5344CB8AC3E}">
        <p14:creationId xmlns:p14="http://schemas.microsoft.com/office/powerpoint/2010/main" val="3066489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143000"/>
            <a:ext cx="8229600" cy="3962399"/>
          </a:xfrm>
        </p:spPr>
        <p:txBody>
          <a:bodyPr>
            <a:normAutofit fontScale="92500"/>
          </a:bodyPr>
          <a:lstStyle/>
          <a:p>
            <a:pPr marL="514350" indent="-514350">
              <a:buFont typeface="+mj-lt"/>
              <a:buAutoNum type="arabicPeriod" startAt="3"/>
            </a:pPr>
            <a:r>
              <a:rPr lang="en-US" dirty="0"/>
              <a:t>Hazard controls must be addressed in which order of priority?</a:t>
            </a:r>
          </a:p>
          <a:p>
            <a:pPr marL="914400" lvl="1" indent="-514350">
              <a:buFont typeface="+mj-lt"/>
              <a:buAutoNum type="alphaLcPeriod"/>
            </a:pPr>
            <a:r>
              <a:rPr lang="en-US" dirty="0"/>
              <a:t>Substitution, PPE, workaround, and administrative</a:t>
            </a:r>
          </a:p>
          <a:p>
            <a:pPr marL="914400" lvl="1" indent="-514350">
              <a:buFont typeface="+mj-lt"/>
              <a:buAutoNum type="alphaLcPeriod"/>
            </a:pPr>
            <a:r>
              <a:rPr lang="en-US" dirty="0"/>
              <a:t>Workaround, stop work, PPE, and engineering</a:t>
            </a:r>
          </a:p>
          <a:p>
            <a:pPr marL="914400" lvl="1" indent="-514350">
              <a:buFont typeface="+mj-lt"/>
              <a:buAutoNum type="alphaLcPeriod"/>
            </a:pPr>
            <a:r>
              <a:rPr lang="en-US" dirty="0"/>
              <a:t>Stop work, PPE, engineering, and substitution</a:t>
            </a:r>
          </a:p>
          <a:p>
            <a:pPr marL="914400" lvl="1" indent="-514350">
              <a:buFont typeface="+mj-lt"/>
              <a:buAutoNum type="alphaLcPeriod"/>
            </a:pPr>
            <a:r>
              <a:rPr lang="en-US" dirty="0"/>
              <a:t>Substitution, engineering, administrative, and PPE</a:t>
            </a:r>
          </a:p>
        </p:txBody>
      </p:sp>
      <p:sp>
        <p:nvSpPr>
          <p:cNvPr id="7" name="Content Placeholder 2"/>
          <p:cNvSpPr txBox="1">
            <a:spLocks/>
          </p:cNvSpPr>
          <p:nvPr/>
        </p:nvSpPr>
        <p:spPr>
          <a:xfrm>
            <a:off x="457200" y="5029199"/>
            <a:ext cx="8229600" cy="1066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d. Substitution, engineering, administrative, and PPE</a:t>
            </a:r>
            <a:endParaRPr lang="en-US" sz="3200" dirty="0">
              <a:solidFill>
                <a:srgbClr val="FF0000"/>
              </a:solidFill>
            </a:endParaRPr>
          </a:p>
        </p:txBody>
      </p:sp>
    </p:spTree>
    <p:extLst>
      <p:ext uri="{BB962C8B-B14F-4D97-AF65-F5344CB8AC3E}">
        <p14:creationId xmlns:p14="http://schemas.microsoft.com/office/powerpoint/2010/main" val="2369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399"/>
            <a:ext cx="7772400" cy="3886201"/>
          </a:xfrm>
        </p:spPr>
        <p:txBody>
          <a:bodyPr>
            <a:normAutofit/>
          </a:bodyPr>
          <a:lstStyle/>
          <a:p>
            <a:pPr marL="514350" indent="-514350">
              <a:buFont typeface="+mj-lt"/>
              <a:buAutoNum type="arabicPeriod" startAt="4"/>
            </a:pPr>
            <a:r>
              <a:rPr lang="en-US" dirty="0"/>
              <a:t>Which type of hard hat would provide the most protection from electrical hazards?</a:t>
            </a:r>
          </a:p>
          <a:p>
            <a:pPr marL="914400" lvl="1" indent="-514350">
              <a:buFont typeface="+mj-lt"/>
              <a:buAutoNum type="alphaLcPeriod"/>
            </a:pPr>
            <a:r>
              <a:rPr lang="en-US" dirty="0"/>
              <a:t>Class A</a:t>
            </a:r>
          </a:p>
          <a:p>
            <a:pPr marL="914400" lvl="1" indent="-514350">
              <a:buFont typeface="+mj-lt"/>
              <a:buAutoNum type="alphaLcPeriod"/>
            </a:pPr>
            <a:r>
              <a:rPr lang="en-US" dirty="0"/>
              <a:t>Class C</a:t>
            </a:r>
          </a:p>
          <a:p>
            <a:pPr marL="914400" lvl="1" indent="-514350">
              <a:buFont typeface="+mj-lt"/>
              <a:buAutoNum type="alphaLcPeriod"/>
            </a:pPr>
            <a:r>
              <a:rPr lang="en-US" dirty="0"/>
              <a:t>Class E</a:t>
            </a:r>
          </a:p>
          <a:p>
            <a:pPr marL="914400" lvl="1" indent="-514350">
              <a:buFont typeface="+mj-lt"/>
              <a:buAutoNum type="alphaLcPeriod"/>
            </a:pPr>
            <a:r>
              <a:rPr lang="en-US" dirty="0"/>
              <a:t>Class G</a:t>
            </a:r>
          </a:p>
        </p:txBody>
      </p:sp>
      <p:sp>
        <p:nvSpPr>
          <p:cNvPr id="7" name="Content Placeholder 2"/>
          <p:cNvSpPr txBox="1">
            <a:spLocks/>
          </p:cNvSpPr>
          <p:nvPr/>
        </p:nvSpPr>
        <p:spPr>
          <a:xfrm>
            <a:off x="468489" y="5105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c. Class E</a:t>
            </a:r>
            <a:endParaRPr lang="en-US" sz="3200" dirty="0">
              <a:solidFill>
                <a:srgbClr val="FF0000"/>
              </a:solidFill>
            </a:endParaRPr>
          </a:p>
        </p:txBody>
      </p:sp>
    </p:spTree>
    <p:extLst>
      <p:ext uri="{BB962C8B-B14F-4D97-AF65-F5344CB8AC3E}">
        <p14:creationId xmlns:p14="http://schemas.microsoft.com/office/powerpoint/2010/main" val="24878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399"/>
            <a:ext cx="7772400" cy="3733801"/>
          </a:xfrm>
        </p:spPr>
        <p:txBody>
          <a:bodyPr>
            <a:normAutofit/>
          </a:bodyPr>
          <a:lstStyle/>
          <a:p>
            <a:pPr marL="514350" indent="-514350">
              <a:buFont typeface="+mj-lt"/>
              <a:buAutoNum type="arabicPeriod" startAt="5"/>
            </a:pPr>
            <a:r>
              <a:rPr lang="en-US" dirty="0"/>
              <a:t>Hearing protection is required when noise levels exceed OSHA’s PEL of __ </a:t>
            </a:r>
            <a:r>
              <a:rPr lang="en-US" dirty="0" err="1"/>
              <a:t>dBA</a:t>
            </a:r>
            <a:r>
              <a:rPr lang="en-US" dirty="0"/>
              <a:t> as a TWA.</a:t>
            </a:r>
          </a:p>
          <a:p>
            <a:pPr marL="914400" lvl="1" indent="-514350">
              <a:buFont typeface="+mj-lt"/>
              <a:buAutoNum type="alphaLcPeriod"/>
            </a:pPr>
            <a:r>
              <a:rPr lang="en-US" dirty="0"/>
              <a:t>80 </a:t>
            </a:r>
          </a:p>
          <a:p>
            <a:pPr marL="914400" lvl="1" indent="-514350">
              <a:buFont typeface="+mj-lt"/>
              <a:buAutoNum type="alphaLcPeriod"/>
            </a:pPr>
            <a:r>
              <a:rPr lang="en-US" dirty="0"/>
              <a:t>90</a:t>
            </a:r>
          </a:p>
          <a:p>
            <a:pPr marL="914400" lvl="1" indent="-514350">
              <a:buFont typeface="+mj-lt"/>
              <a:buAutoNum type="alphaLcPeriod"/>
            </a:pPr>
            <a:r>
              <a:rPr lang="en-US" dirty="0"/>
              <a:t>100</a:t>
            </a:r>
          </a:p>
          <a:p>
            <a:pPr marL="914400" lvl="1" indent="-514350">
              <a:buFont typeface="+mj-lt"/>
              <a:buAutoNum type="alphaLcPeriod"/>
            </a:pPr>
            <a:r>
              <a:rPr lang="en-US" dirty="0"/>
              <a:t>110</a:t>
            </a:r>
          </a:p>
        </p:txBody>
      </p:sp>
      <p:sp>
        <p:nvSpPr>
          <p:cNvPr id="7" name="Content Placeholder 2"/>
          <p:cNvSpPr txBox="1">
            <a:spLocks/>
          </p:cNvSpPr>
          <p:nvPr/>
        </p:nvSpPr>
        <p:spPr>
          <a:xfrm>
            <a:off x="457200" y="50292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b. 90 </a:t>
            </a:r>
            <a:r>
              <a:rPr lang="en-US" sz="3200" b="1" dirty="0" err="1">
                <a:solidFill>
                  <a:srgbClr val="FF0000"/>
                </a:solidFill>
              </a:rPr>
              <a:t>dBAs</a:t>
            </a:r>
            <a:endParaRPr lang="en-US" sz="3200" dirty="0">
              <a:solidFill>
                <a:srgbClr val="FF0000"/>
              </a:solidFill>
            </a:endParaRPr>
          </a:p>
        </p:txBody>
      </p:sp>
    </p:spTree>
    <p:extLst>
      <p:ext uri="{BB962C8B-B14F-4D97-AF65-F5344CB8AC3E}">
        <p14:creationId xmlns:p14="http://schemas.microsoft.com/office/powerpoint/2010/main" val="182494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90600" y="1295399"/>
            <a:ext cx="7162800" cy="3595055"/>
          </a:xfrm>
        </p:spPr>
        <p:txBody>
          <a:bodyPr>
            <a:normAutofit/>
          </a:bodyPr>
          <a:lstStyle/>
          <a:p>
            <a:pPr marL="514350" indent="-514350">
              <a:buFont typeface="+mj-lt"/>
              <a:buAutoNum type="arabicPeriod" startAt="6"/>
            </a:pPr>
            <a:r>
              <a:rPr lang="en-US" dirty="0"/>
              <a:t>Who is responsible for providing specialized work footwear?</a:t>
            </a:r>
          </a:p>
          <a:p>
            <a:pPr marL="914400" lvl="1" indent="-514350">
              <a:buFont typeface="+mj-lt"/>
              <a:buAutoNum type="alphaLcPeriod"/>
            </a:pPr>
            <a:r>
              <a:rPr lang="en-US" dirty="0"/>
              <a:t>Insurance companies</a:t>
            </a:r>
          </a:p>
          <a:p>
            <a:pPr marL="914400" lvl="1" indent="-514350">
              <a:buFont typeface="+mj-lt"/>
              <a:buAutoNum type="alphaLcPeriod"/>
            </a:pPr>
            <a:r>
              <a:rPr lang="en-US" dirty="0"/>
              <a:t>The employee</a:t>
            </a:r>
          </a:p>
          <a:p>
            <a:pPr marL="914400" lvl="1" indent="-514350">
              <a:buFont typeface="+mj-lt"/>
              <a:buAutoNum type="alphaLcPeriod"/>
            </a:pPr>
            <a:r>
              <a:rPr lang="en-US" dirty="0"/>
              <a:t>OSHA</a:t>
            </a:r>
          </a:p>
          <a:p>
            <a:pPr marL="914400" lvl="1" indent="-514350">
              <a:buFont typeface="+mj-lt"/>
              <a:buAutoNum type="alphaLcPeriod"/>
            </a:pPr>
            <a:r>
              <a:rPr lang="en-US" dirty="0"/>
              <a:t>The employer</a:t>
            </a:r>
          </a:p>
        </p:txBody>
      </p:sp>
      <p:sp>
        <p:nvSpPr>
          <p:cNvPr id="7" name="Content Placeholder 2"/>
          <p:cNvSpPr txBox="1">
            <a:spLocks/>
          </p:cNvSpPr>
          <p:nvPr/>
        </p:nvSpPr>
        <p:spPr>
          <a:xfrm>
            <a:off x="457200" y="4724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d. The employer</a:t>
            </a:r>
            <a:endParaRPr lang="en-US" sz="3200" dirty="0">
              <a:solidFill>
                <a:srgbClr val="FF0000"/>
              </a:solidFill>
            </a:endParaRPr>
          </a:p>
        </p:txBody>
      </p:sp>
    </p:spTree>
    <p:extLst>
      <p:ext uri="{BB962C8B-B14F-4D97-AF65-F5344CB8AC3E}">
        <p14:creationId xmlns:p14="http://schemas.microsoft.com/office/powerpoint/2010/main" val="22925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399"/>
            <a:ext cx="7772400" cy="3595055"/>
          </a:xfrm>
        </p:spPr>
        <p:txBody>
          <a:bodyPr>
            <a:normAutofit/>
          </a:bodyPr>
          <a:lstStyle/>
          <a:p>
            <a:pPr marL="514350" indent="-514350">
              <a:buFont typeface="+mj-lt"/>
              <a:buAutoNum type="arabicPeriod" startAt="7"/>
            </a:pPr>
            <a:r>
              <a:rPr lang="en-US" dirty="0"/>
              <a:t>Which of the following is considered approved eye protection?</a:t>
            </a:r>
          </a:p>
          <a:p>
            <a:pPr marL="914400" lvl="1" indent="-514350">
              <a:buFont typeface="+mj-lt"/>
              <a:buAutoNum type="alphaLcPeriod"/>
            </a:pPr>
            <a:r>
              <a:rPr lang="en-US" dirty="0"/>
              <a:t>Sunglasses</a:t>
            </a:r>
          </a:p>
          <a:p>
            <a:pPr marL="914400" lvl="1" indent="-514350">
              <a:buFont typeface="+mj-lt"/>
              <a:buAutoNum type="alphaLcPeriod"/>
            </a:pPr>
            <a:r>
              <a:rPr lang="en-US" dirty="0"/>
              <a:t>Prescription glasses</a:t>
            </a:r>
          </a:p>
          <a:p>
            <a:pPr marL="914400" lvl="1" indent="-514350">
              <a:buFont typeface="+mj-lt"/>
              <a:buAutoNum type="alphaLcPeriod"/>
            </a:pPr>
            <a:r>
              <a:rPr lang="en-US" dirty="0"/>
              <a:t>Reading glasses</a:t>
            </a:r>
          </a:p>
          <a:p>
            <a:pPr marL="914400" lvl="1" indent="-514350">
              <a:buFont typeface="+mj-lt"/>
              <a:buAutoNum type="alphaLcPeriod"/>
            </a:pPr>
            <a:r>
              <a:rPr lang="en-US" dirty="0"/>
              <a:t>Glasses meeting ANSI standard Z87</a:t>
            </a:r>
          </a:p>
        </p:txBody>
      </p:sp>
      <p:sp>
        <p:nvSpPr>
          <p:cNvPr id="7" name="Content Placeholder 2"/>
          <p:cNvSpPr txBox="1">
            <a:spLocks/>
          </p:cNvSpPr>
          <p:nvPr/>
        </p:nvSpPr>
        <p:spPr>
          <a:xfrm>
            <a:off x="1104900" y="4648200"/>
            <a:ext cx="69342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d. Glasses meeting ANSI standard Z87</a:t>
            </a:r>
            <a:endParaRPr lang="en-US" sz="3200" dirty="0">
              <a:solidFill>
                <a:srgbClr val="FF0000"/>
              </a:solidFill>
            </a:endParaRPr>
          </a:p>
        </p:txBody>
      </p:sp>
    </p:spTree>
    <p:extLst>
      <p:ext uri="{BB962C8B-B14F-4D97-AF65-F5344CB8AC3E}">
        <p14:creationId xmlns:p14="http://schemas.microsoft.com/office/powerpoint/2010/main" val="76988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399"/>
            <a:ext cx="7772400" cy="3595055"/>
          </a:xfrm>
        </p:spPr>
        <p:txBody>
          <a:bodyPr>
            <a:normAutofit/>
          </a:bodyPr>
          <a:lstStyle/>
          <a:p>
            <a:pPr marL="514350" indent="-514350">
              <a:buFont typeface="+mj-lt"/>
              <a:buAutoNum type="arabicPeriod" startAt="8"/>
            </a:pPr>
            <a:r>
              <a:rPr lang="en-US" dirty="0"/>
              <a:t>Which of the following is </a:t>
            </a:r>
            <a:r>
              <a:rPr lang="en-US" b="1" dirty="0"/>
              <a:t>NOT</a:t>
            </a:r>
            <a:r>
              <a:rPr lang="en-US" dirty="0"/>
              <a:t> considered PPE?</a:t>
            </a:r>
          </a:p>
          <a:p>
            <a:pPr marL="914400" lvl="1" indent="-514350">
              <a:buFont typeface="+mj-lt"/>
              <a:buAutoNum type="alphaLcPeriod"/>
            </a:pPr>
            <a:r>
              <a:rPr lang="en-US" dirty="0"/>
              <a:t>Rubber gloves</a:t>
            </a:r>
          </a:p>
          <a:p>
            <a:pPr marL="914400" lvl="1" indent="-514350">
              <a:buFont typeface="+mj-lt"/>
              <a:buAutoNum type="alphaLcPeriod"/>
            </a:pPr>
            <a:r>
              <a:rPr lang="en-US" dirty="0"/>
              <a:t>Glasses meeting ANSI standard Z87</a:t>
            </a:r>
          </a:p>
          <a:p>
            <a:pPr marL="914400" lvl="1" indent="-514350">
              <a:buFont typeface="+mj-lt"/>
              <a:buAutoNum type="alphaLcPeriod"/>
            </a:pPr>
            <a:r>
              <a:rPr lang="en-US" dirty="0"/>
              <a:t>Sports shoes</a:t>
            </a:r>
          </a:p>
          <a:p>
            <a:pPr marL="914400" lvl="1" indent="-514350">
              <a:buFont typeface="+mj-lt"/>
              <a:buAutoNum type="alphaLcPeriod"/>
            </a:pPr>
            <a:r>
              <a:rPr lang="en-US" dirty="0"/>
              <a:t>Hearing muffs</a:t>
            </a:r>
          </a:p>
        </p:txBody>
      </p:sp>
      <p:sp>
        <p:nvSpPr>
          <p:cNvPr id="7" name="Content Placeholder 2"/>
          <p:cNvSpPr txBox="1">
            <a:spLocks/>
          </p:cNvSpPr>
          <p:nvPr/>
        </p:nvSpPr>
        <p:spPr>
          <a:xfrm>
            <a:off x="457200" y="47244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spcBef>
                <a:spcPts val="0"/>
              </a:spcBef>
              <a:buNone/>
            </a:pPr>
            <a:r>
              <a:rPr lang="en-US" sz="3200" b="1" dirty="0"/>
              <a:t>Answer:</a:t>
            </a:r>
            <a:r>
              <a:rPr lang="en-US" sz="3200" b="1" dirty="0">
                <a:solidFill>
                  <a:srgbClr val="FF0000"/>
                </a:solidFill>
              </a:rPr>
              <a:t> c. Sports shoes</a:t>
            </a:r>
            <a:endParaRPr lang="en-US" sz="3200" dirty="0">
              <a:solidFill>
                <a:srgbClr val="FF0000"/>
              </a:solidFill>
            </a:endParaRPr>
          </a:p>
        </p:txBody>
      </p:sp>
    </p:spTree>
    <p:extLst>
      <p:ext uri="{BB962C8B-B14F-4D97-AF65-F5344CB8AC3E}">
        <p14:creationId xmlns:p14="http://schemas.microsoft.com/office/powerpoint/2010/main" val="11404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960668"/>
          </a:xfrm>
        </p:spPr>
        <p:txBody>
          <a:bodyPr>
            <a:normAutofit fontScale="90000"/>
          </a:bodyPr>
          <a:lstStyle/>
          <a:p>
            <a:r>
              <a:rPr lang="en-US" sz="4400" dirty="0">
                <a:ea typeface="Tahoma" panose="020B0604030504040204" pitchFamily="34" charset="0"/>
              </a:rPr>
              <a:t>Hierarchy of</a:t>
            </a:r>
            <a:r>
              <a:rPr lang="en-US" sz="4400" dirty="0"/>
              <a:t> </a:t>
            </a:r>
            <a:r>
              <a:rPr lang="en-US" sz="4400" dirty="0">
                <a:ea typeface="Tahoma" panose="020B0604030504040204" pitchFamily="34" charset="0"/>
              </a:rPr>
              <a:t>Controls</a:t>
            </a:r>
            <a:r>
              <a:rPr lang="en-US" sz="4400" dirty="0"/>
              <a:t> </a:t>
            </a:r>
            <a:br>
              <a:rPr lang="en-US" dirty="0"/>
            </a:br>
            <a:endParaRPr lang="en-US" dirty="0"/>
          </a:p>
        </p:txBody>
      </p:sp>
      <p:sp>
        <p:nvSpPr>
          <p:cNvPr id="3" name="Content Placeholder 2"/>
          <p:cNvSpPr>
            <a:spLocks noGrp="1"/>
          </p:cNvSpPr>
          <p:nvPr>
            <p:ph idx="1"/>
          </p:nvPr>
        </p:nvSpPr>
        <p:spPr>
          <a:xfrm>
            <a:off x="485209" y="1143000"/>
            <a:ext cx="5313700" cy="3751970"/>
          </a:xfrm>
        </p:spPr>
        <p:txBody>
          <a:bodyPr>
            <a:normAutofit/>
          </a:bodyPr>
          <a:lstStyle/>
          <a:p>
            <a:pPr marL="0" indent="0">
              <a:buNone/>
            </a:pPr>
            <a:r>
              <a:rPr lang="en-US" dirty="0"/>
              <a:t>Engineering controls:</a:t>
            </a:r>
          </a:p>
          <a:p>
            <a:r>
              <a:rPr lang="en-US" sz="2800" dirty="0"/>
              <a:t>Physical changes to workplace</a:t>
            </a:r>
          </a:p>
          <a:p>
            <a:r>
              <a:rPr lang="en-US" sz="2800" dirty="0"/>
              <a:t>Examples</a:t>
            </a:r>
            <a:endParaRPr lang="en-US" sz="2400" dirty="0"/>
          </a:p>
          <a:p>
            <a:pPr lvl="1">
              <a:buFont typeface="Courier New" panose="02070309020205020404" pitchFamily="49" charset="0"/>
              <a:buChar char="o"/>
            </a:pPr>
            <a:r>
              <a:rPr lang="en-US" sz="2400" dirty="0"/>
              <a:t>Isolation</a:t>
            </a:r>
          </a:p>
          <a:p>
            <a:pPr lvl="1">
              <a:buFont typeface="Courier New" panose="02070309020205020404" pitchFamily="49" charset="0"/>
              <a:buChar char="o"/>
            </a:pPr>
            <a:r>
              <a:rPr lang="en-US" sz="2400" dirty="0"/>
              <a:t>Ventilation</a:t>
            </a:r>
          </a:p>
          <a:p>
            <a:pPr lvl="1">
              <a:buFont typeface="Courier New" panose="02070309020205020404" pitchFamily="49" charset="0"/>
              <a:buChar char="o"/>
            </a:pPr>
            <a:r>
              <a:rPr lang="en-US" sz="2400" dirty="0"/>
              <a:t>Equipment modification</a:t>
            </a:r>
          </a:p>
          <a:p>
            <a:pPr lvl="1">
              <a:buFont typeface="Courier New" panose="02070309020205020404" pitchFamily="49" charset="0"/>
              <a:buChar char="o"/>
            </a:pPr>
            <a:r>
              <a:rPr lang="en-US" sz="2400" dirty="0"/>
              <a:t>Others</a:t>
            </a:r>
          </a:p>
          <a:p>
            <a:pPr marL="0" indent="0">
              <a:buNone/>
            </a:pPr>
            <a:endParaRPr lang="en-US" sz="2100" b="1" dirty="0"/>
          </a:p>
          <a:p>
            <a:pPr marL="0" indent="0">
              <a:buNone/>
            </a:pPr>
            <a:endParaRPr lang="en-US" b="1" dirty="0"/>
          </a:p>
        </p:txBody>
      </p:sp>
      <p:pic>
        <p:nvPicPr>
          <p:cNvPr id="4098" name="Picture 2" descr="Absorbing noise from 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00" y="1477255"/>
            <a:ext cx="2843213" cy="17859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afscme.trilogyinteractive.com/news-publications/publications/workplace-health-and-safety/safe-jobs-now-a-guide-to-health-and-safety-in-the-workplace/chapter-4-controlling-hazards-in-the-workplace/body/safe0401.gif?1294269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513" y="3430828"/>
            <a:ext cx="1828800" cy="2085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Figure 1. Grinder in use with the control in pl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29000"/>
            <a:ext cx="1964531" cy="2707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9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Hierarchy of Controls</a:t>
            </a:r>
            <a:endParaRPr lang="en-US" b="1" dirty="0"/>
          </a:p>
        </p:txBody>
      </p:sp>
      <p:sp>
        <p:nvSpPr>
          <p:cNvPr id="11" name="Content Placeholder 10"/>
          <p:cNvSpPr>
            <a:spLocks noGrp="1"/>
          </p:cNvSpPr>
          <p:nvPr>
            <p:ph idx="1"/>
          </p:nvPr>
        </p:nvSpPr>
        <p:spPr>
          <a:xfrm>
            <a:off x="609600" y="1066800"/>
            <a:ext cx="8153400" cy="5105400"/>
          </a:xfrm>
        </p:spPr>
        <p:txBody>
          <a:bodyPr>
            <a:normAutofit fontScale="85000" lnSpcReduction="10000"/>
          </a:bodyPr>
          <a:lstStyle/>
          <a:p>
            <a:pPr marL="0" indent="0">
              <a:buNone/>
            </a:pPr>
            <a:r>
              <a:rPr lang="en-US" sz="3500" dirty="0"/>
              <a:t>Administrative controls/work practice control: </a:t>
            </a:r>
          </a:p>
          <a:p>
            <a:r>
              <a:rPr lang="en-US" sz="3000" dirty="0"/>
              <a:t>Requires worker or employer to do something</a:t>
            </a:r>
          </a:p>
          <a:p>
            <a:r>
              <a:rPr lang="en-US" sz="3000" dirty="0"/>
              <a:t>Examples</a:t>
            </a:r>
          </a:p>
          <a:p>
            <a:pPr lvl="1">
              <a:buFont typeface="Courier New" panose="02070309020205020404" pitchFamily="49" charset="0"/>
              <a:buChar char="o"/>
            </a:pPr>
            <a:r>
              <a:rPr lang="en-US" sz="2600" dirty="0"/>
              <a:t>Written proper operating procedures, work permits, and safe work practices </a:t>
            </a:r>
          </a:p>
          <a:p>
            <a:pPr lvl="1">
              <a:buFont typeface="Courier New" panose="02070309020205020404" pitchFamily="49" charset="0"/>
              <a:buChar char="o"/>
            </a:pPr>
            <a:r>
              <a:rPr lang="en-US" sz="2600" dirty="0"/>
              <a:t>Inspection and maintenance</a:t>
            </a:r>
          </a:p>
          <a:p>
            <a:pPr lvl="1">
              <a:buFont typeface="Courier New" panose="02070309020205020404" pitchFamily="49" charset="0"/>
              <a:buChar char="o"/>
            </a:pPr>
            <a:r>
              <a:rPr lang="en-US" sz="2600" dirty="0"/>
              <a:t>Housekeeping</a:t>
            </a:r>
          </a:p>
          <a:p>
            <a:pPr lvl="1">
              <a:buFont typeface="Courier New" panose="02070309020205020404" pitchFamily="49" charset="0"/>
              <a:buChar char="o"/>
            </a:pPr>
            <a:r>
              <a:rPr lang="en-US" sz="2600" dirty="0"/>
              <a:t>Monitoring the use of highly hazardous materials </a:t>
            </a:r>
          </a:p>
          <a:p>
            <a:pPr lvl="1">
              <a:buFont typeface="Courier New" panose="02070309020205020404" pitchFamily="49" charset="0"/>
              <a:buChar char="o"/>
            </a:pPr>
            <a:r>
              <a:rPr lang="en-US" sz="2600" dirty="0"/>
              <a:t>Supervision</a:t>
            </a:r>
          </a:p>
          <a:p>
            <a:pPr lvl="1">
              <a:buFont typeface="Courier New" panose="02070309020205020404" pitchFamily="49" charset="0"/>
              <a:buChar char="o"/>
            </a:pPr>
            <a:r>
              <a:rPr lang="en-US" sz="2600" dirty="0"/>
              <a:t>Training </a:t>
            </a:r>
          </a:p>
          <a:p>
            <a:pPr lvl="1">
              <a:buFont typeface="Courier New" panose="02070309020205020404" pitchFamily="49" charset="0"/>
              <a:buChar char="o"/>
            </a:pPr>
            <a:r>
              <a:rPr lang="en-US" sz="2600" dirty="0"/>
              <a:t>Alarms, signs, and warnings</a:t>
            </a:r>
          </a:p>
          <a:p>
            <a:pPr lvl="1">
              <a:buFont typeface="Courier New" panose="02070309020205020404" pitchFamily="49" charset="0"/>
              <a:buChar char="o"/>
            </a:pPr>
            <a:r>
              <a:rPr lang="en-US" sz="2600" dirty="0"/>
              <a:t>Regulated areas</a:t>
            </a:r>
          </a:p>
          <a:p>
            <a:pPr lvl="1">
              <a:buFont typeface="Courier New" panose="02070309020205020404" pitchFamily="49" charset="0"/>
              <a:buChar char="o"/>
            </a:pPr>
            <a:r>
              <a:rPr lang="en-US" sz="2600" dirty="0"/>
              <a:t>Limited exposure by time or distance</a:t>
            </a:r>
          </a:p>
          <a:p>
            <a:pPr marL="0" indent="0">
              <a:buNone/>
            </a:pPr>
            <a:endParaRPr lang="en-US" sz="2100" dirty="0"/>
          </a:p>
        </p:txBody>
      </p:sp>
      <p:sp>
        <p:nvSpPr>
          <p:cNvPr id="9" name="Slide Number Placeholder 1"/>
          <p:cNvSpPr txBox="1">
            <a:spLocks/>
          </p:cNvSpPr>
          <p:nvPr/>
        </p:nvSpPr>
        <p:spPr>
          <a:xfrm>
            <a:off x="7628335" y="5663805"/>
            <a:ext cx="275034"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347963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8637" y="5903765"/>
            <a:ext cx="1986726" cy="230832"/>
          </a:xfrm>
          <a:prstGeom prst="rect">
            <a:avLst/>
          </a:prstGeom>
          <a:noFill/>
        </p:spPr>
        <p:txBody>
          <a:bodyPr wrap="square" rtlCol="0">
            <a:spAutoFit/>
          </a:bodyPr>
          <a:lstStyle/>
          <a:p>
            <a:pPr algn="ctr"/>
            <a:r>
              <a:rPr lang="en-US" sz="900" dirty="0"/>
              <a:t>Source of Photos: OSHA </a:t>
            </a:r>
          </a:p>
        </p:txBody>
      </p:sp>
      <p:grpSp>
        <p:nvGrpSpPr>
          <p:cNvPr id="2" name="Group 1"/>
          <p:cNvGrpSpPr/>
          <p:nvPr/>
        </p:nvGrpSpPr>
        <p:grpSpPr>
          <a:xfrm>
            <a:off x="403392" y="2885107"/>
            <a:ext cx="8232205" cy="2987614"/>
            <a:chOff x="403392" y="2885107"/>
            <a:chExt cx="8232205" cy="2987614"/>
          </a:xfrm>
        </p:grpSpPr>
        <p:pic>
          <p:nvPicPr>
            <p:cNvPr id="3084" name="Picture 12" descr="http://www.apexsafetysupply.com/images/products/detail/1484000_25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92" y="4463951"/>
              <a:ext cx="1324809"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0966" name="Picture 6" descr="http://www.weldersupply.com/Content/files/ProductImages/50%2018%2025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408" y="2885107"/>
              <a:ext cx="1413778" cy="1413778"/>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86" name="Picture 2" descr="https://www.osha.gov/SLTC/etools/eyeandface/images/spec_sid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862" y="2889440"/>
              <a:ext cx="1779935" cy="1405111"/>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88" name="Picture 4" descr="https://az864995.vo.msecnd.net/image400/material/22773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8471" y="4467884"/>
              <a:ext cx="1647354" cy="140090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0" name="Picture 6" descr="http://workingperson.com/media/catalog/product/cache/1/image/400x/9df78eab33525d08d6e5fb8d27136e95/i/m/image_547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1427" y="4463951"/>
              <a:ext cx="1408770" cy="1408770"/>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2" name="Picture 8" descr="http://www.shoefinale.com/wp-content/uploads/2016/02/anatomy-of-a-steel-toe-boot-e145503233292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518" y="4469979"/>
              <a:ext cx="1568168" cy="1396712"/>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pic>
          <p:nvPicPr>
            <p:cNvPr id="41994" name="Picture 10"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6797" y="2885107"/>
              <a:ext cx="1828800" cy="142000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41996" name="Picture 12" descr="Related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l="10443" r="10929"/>
            <a:stretch/>
          </p:blipFill>
          <p:spPr bwMode="auto">
            <a:xfrm>
              <a:off x="5430956" y="4469926"/>
              <a:ext cx="1600201" cy="1396819"/>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pic>
          <p:nvPicPr>
            <p:cNvPr id="3" name="Picture 2" descr="Ice Cool Mesh Safety Vest with Black Sid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849" y="2900635"/>
              <a:ext cx="1370027" cy="1370027"/>
            </a:xfrm>
            <a:prstGeom prst="rect">
              <a:avLst/>
            </a:prstGeom>
            <a:solidFill>
              <a:srgbClr val="FFFFFF">
                <a:shade val="85000"/>
              </a:srgbClr>
            </a:solidFill>
            <a:ln w="12700" cap="sq">
              <a:solidFill>
                <a:schemeClr val="tx1"/>
              </a:solidFill>
              <a:miter lim="800000"/>
            </a:ln>
            <a:effectLst/>
            <a:scene3d>
              <a:camera prst="orthographicFront"/>
              <a:lightRig rig="twoPt" dir="t">
                <a:rot lat="0" lon="0" rev="7200000"/>
              </a:lightRig>
            </a:scene3d>
            <a:sp3d>
              <a:bevelT w="25400" h="19050"/>
              <a:contourClr>
                <a:srgbClr val="FFFFFF"/>
              </a:contourClr>
            </a:sp3d>
          </p:spPr>
        </p:pic>
        <p:pic>
          <p:nvPicPr>
            <p:cNvPr id="15" name="Picture 6" descr="C:\My Documents\untitled.JPG"/>
            <p:cNvPicPr>
              <a:picLocks noChangeAspect="1" noChangeArrowheads="1"/>
            </p:cNvPicPr>
            <p:nvPr/>
          </p:nvPicPr>
          <p:blipFill>
            <a:blip r:embed="rId12" cstate="print"/>
            <a:srcRect/>
            <a:stretch>
              <a:fillRect/>
            </a:stretch>
          </p:blipFill>
          <p:spPr bwMode="auto">
            <a:xfrm>
              <a:off x="1931354" y="2900636"/>
              <a:ext cx="1403898" cy="1370027"/>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6" name="Title 1"/>
          <p:cNvSpPr>
            <a:spLocks noGrp="1"/>
          </p:cNvSpPr>
          <p:nvPr>
            <p:ph type="title"/>
          </p:nvPr>
        </p:nvSpPr>
        <p:spPr>
          <a:xfrm>
            <a:off x="457200" y="152400"/>
            <a:ext cx="8229600" cy="762000"/>
          </a:xfrm>
        </p:spPr>
        <p:txBody>
          <a:bodyPr>
            <a:normAutofit/>
          </a:bodyPr>
          <a:lstStyle/>
          <a:p>
            <a:r>
              <a:rPr lang="en-US" sz="4400" dirty="0">
                <a:ea typeface="Tahoma" panose="020B0604030504040204" pitchFamily="34" charset="0"/>
              </a:rPr>
              <a:t>Hierarchy of</a:t>
            </a:r>
            <a:r>
              <a:rPr lang="en-US" sz="4400" dirty="0"/>
              <a:t> </a:t>
            </a:r>
            <a:r>
              <a:rPr lang="en-US" sz="4400" dirty="0">
                <a:ea typeface="Tahoma" panose="020B0604030504040204" pitchFamily="34" charset="0"/>
              </a:rPr>
              <a:t>Controls</a:t>
            </a:r>
            <a:r>
              <a:rPr lang="en-US" sz="4400" dirty="0"/>
              <a:t> </a:t>
            </a:r>
            <a:endParaRPr lang="en-US" dirty="0"/>
          </a:p>
        </p:txBody>
      </p:sp>
      <p:sp>
        <p:nvSpPr>
          <p:cNvPr id="17" name="Content Placeholder 2"/>
          <p:cNvSpPr>
            <a:spLocks noGrp="1"/>
          </p:cNvSpPr>
          <p:nvPr>
            <p:ph idx="1"/>
          </p:nvPr>
        </p:nvSpPr>
        <p:spPr>
          <a:xfrm>
            <a:off x="604406" y="943466"/>
            <a:ext cx="7744391" cy="1860453"/>
          </a:xfrm>
        </p:spPr>
        <p:txBody>
          <a:bodyPr>
            <a:normAutofit/>
          </a:bodyPr>
          <a:lstStyle/>
          <a:p>
            <a:pPr marL="0" indent="0">
              <a:buNone/>
            </a:pPr>
            <a:r>
              <a:rPr lang="en-US" dirty="0"/>
              <a:t>PPE controls:</a:t>
            </a:r>
          </a:p>
          <a:p>
            <a:r>
              <a:rPr lang="en-US" sz="2800" dirty="0"/>
              <a:t>Requires worker to wear something</a:t>
            </a:r>
          </a:p>
          <a:p>
            <a:r>
              <a:rPr lang="en-US" sz="2800" dirty="0"/>
              <a:t>Examples</a:t>
            </a:r>
          </a:p>
        </p:txBody>
      </p:sp>
    </p:spTree>
    <p:extLst>
      <p:ext uri="{BB962C8B-B14F-4D97-AF65-F5344CB8AC3E}">
        <p14:creationId xmlns:p14="http://schemas.microsoft.com/office/powerpoint/2010/main" val="2222175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I\Modern 07.p3d"/>
  <p:tag name="POWER3D TITLE SOUND" val="C:\Program Files\PowerPlugs\3D Titles\Sounds\Harp Musics.wav"/>
  <p:tag name="POWER3D TITLE OPTIONS" val="6000 -1 211527 Reverse"/>
  <p:tag name="POWER3D TEXT0" val="Proteccion Respiratoria&#10;29CFR1910.134"/>
  <p:tag name="POWER3D FONT0" val="Arial"/>
  <p:tag name="POWER3D TITLE OPTIONS0" val="1 1 0 100"/>
  <p:tag name="VIDEOFILE" val="SlideMaster"/>
</p:tagLst>
</file>

<file path=ppt/tags/tag3.xml><?xml version="1.0" encoding="utf-8"?>
<p:tagLst xmlns:a="http://schemas.openxmlformats.org/drawingml/2006/main" xmlns:r="http://schemas.openxmlformats.org/officeDocument/2006/relationships" xmlns:p="http://schemas.openxmlformats.org/presentationml/2006/main">
  <p:tag name="POWER3D TITLE" val="C:\Program Files\PowerPlugs\3D Titles\Volume II\Modern 07.p3d"/>
  <p:tag name="POWER3D TITLE SOUND" val="C:\Program Files\PowerPlugs\3D Titles\Sounds\Harp Musics.wav"/>
  <p:tag name="POWER3D TITLE OPTIONS" val="6000 -1 211527 Reverse"/>
  <p:tag name="POWER3D TEXT0" val="Proteccion Respiratoria&#10;29CFR1910.134"/>
  <p:tag name="POWER3D FONT0" val="Arial"/>
  <p:tag name="POWER3D TITLE OPTIONS0" val="1 1 0 100"/>
  <p:tag name="VIDEOFILE" val="SlideMaster"/>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3" ma:contentTypeDescription="Create a new document." ma:contentTypeScope="" ma:versionID="076230372cbe172d574fe6b727864ed9">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8a13f56acde3f73bf1847fc09fbae4b9"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0433dba-107d-4b9e-940f-3766d86c3499" xsi:nil="true"/>
    <upui xmlns="90433dba-107d-4b9e-940f-3766d86c3499" xsi:nil="true"/>
  </documentManagement>
</p:properties>
</file>

<file path=customXml/itemProps1.xml><?xml version="1.0" encoding="utf-8"?>
<ds:datastoreItem xmlns:ds="http://schemas.openxmlformats.org/officeDocument/2006/customXml" ds:itemID="{24B1692F-537F-4632-9214-086B965A1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8E355C-611B-4104-95C1-7819CFFA375B}">
  <ds:schemaRefs>
    <ds:schemaRef ds:uri="http://schemas.microsoft.com/sharepoint/v3/contenttype/forms"/>
  </ds:schemaRefs>
</ds:datastoreItem>
</file>

<file path=customXml/itemProps3.xml><?xml version="1.0" encoding="utf-8"?>
<ds:datastoreItem xmlns:ds="http://schemas.openxmlformats.org/officeDocument/2006/customXml" ds:itemID="{30DBEEE0-FEE1-4411-B8CD-1B77C66AC0CE}">
  <ds:schemaRefs>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a75f71b9-dc79-41da-af3d-5486b07b51b9"/>
    <ds:schemaRef ds:uri="90433dba-107d-4b9e-940f-3766d86c349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ppt1CD2.tmp</Template>
  <TotalTime>4670</TotalTime>
  <Words>8760</Words>
  <Application>Microsoft Office PowerPoint</Application>
  <PresentationFormat>On-screen Show (4:3)</PresentationFormat>
  <Paragraphs>870</Paragraphs>
  <Slides>65</Slides>
  <Notes>57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65</vt:i4>
      </vt:variant>
    </vt:vector>
  </HeadingPairs>
  <TitlesOfParts>
    <vt:vector size="75" baseType="lpstr">
      <vt:lpstr>Arial</vt:lpstr>
      <vt:lpstr>Calibri</vt:lpstr>
      <vt:lpstr>Calibri Light</vt:lpstr>
      <vt:lpstr>Courier New</vt:lpstr>
      <vt:lpstr>Tahoma</vt:lpstr>
      <vt:lpstr>Times New Roman</vt:lpstr>
      <vt:lpstr>1_ppt53C6.tmp</vt:lpstr>
      <vt:lpstr>1_Retrospect</vt:lpstr>
      <vt:lpstr>Acrobat Document</vt:lpstr>
      <vt:lpstr>Bitmap Image</vt:lpstr>
      <vt:lpstr>PowerPoint Presentation</vt:lpstr>
      <vt:lpstr>Introduction</vt:lpstr>
      <vt:lpstr>Introduction</vt:lpstr>
      <vt:lpstr>Introduction</vt:lpstr>
      <vt:lpstr>Hierarchy of Controls </vt:lpstr>
      <vt:lpstr>Hierarchy of Controls </vt:lpstr>
      <vt:lpstr>Hierarchy of Controls  </vt:lpstr>
      <vt:lpstr>Hierarchy of Controls</vt:lpstr>
      <vt:lpstr>Hierarchy of Controls </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 </vt:lpstr>
      <vt:lpstr>Types of PPE</vt:lpstr>
      <vt:lpstr>Types of PPE</vt:lpstr>
      <vt:lpstr>Types of PPE</vt:lpstr>
      <vt:lpstr>Types of PPE</vt:lpstr>
      <vt:lpstr>Types of PPE</vt:lpstr>
      <vt:lpstr>Types of PPE</vt:lpstr>
      <vt:lpstr>Types of PPE</vt:lpstr>
      <vt:lpstr>Types of PPE</vt:lpstr>
      <vt:lpstr>Types of PPE </vt:lpstr>
      <vt:lpstr>Types of PPE </vt:lpstr>
      <vt:lpstr>Types of PPE</vt:lpstr>
      <vt:lpstr>Types of PPE</vt:lpstr>
      <vt:lpstr>Types of PPE</vt:lpstr>
      <vt:lpstr>Types of PPE</vt:lpstr>
      <vt:lpstr>Types of PPE</vt:lpstr>
      <vt:lpstr>Hand protection: </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Types of PPE</vt:lpstr>
      <vt:lpstr>Training</vt:lpstr>
      <vt:lpstr>Responsibilities</vt:lpstr>
      <vt:lpstr>Responsibilities</vt:lpstr>
      <vt:lpstr>Responsibilities</vt:lpstr>
      <vt:lpstr>Responsibilities</vt:lpstr>
      <vt:lpstr>Knowledge Check</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 Slide Presentation</dc:title>
  <dc:subject>Personal Protective Equipment</dc:subject>
  <dc:creator>OTIEC Resources Workgroup</dc:creator>
  <cp:lastModifiedBy>Curtis R. Devillers</cp:lastModifiedBy>
  <cp:revision>269</cp:revision>
  <cp:lastPrinted>2015-02-02T21:25:01Z</cp:lastPrinted>
  <dcterms:created xsi:type="dcterms:W3CDTF">2009-02-10T20:09:14Z</dcterms:created>
  <dcterms:modified xsi:type="dcterms:W3CDTF">2021-01-25T20:17:14Z</dcterms:modified>
  <cp:category>General Industry Outreach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